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615" r:id="rId2"/>
    <p:sldId id="788" r:id="rId3"/>
    <p:sldId id="775" r:id="rId4"/>
    <p:sldId id="776" r:id="rId5"/>
    <p:sldId id="777" r:id="rId6"/>
    <p:sldId id="785" r:id="rId7"/>
    <p:sldId id="778" r:id="rId8"/>
    <p:sldId id="764" r:id="rId9"/>
    <p:sldId id="763" r:id="rId10"/>
    <p:sldId id="765" r:id="rId11"/>
    <p:sldId id="792" r:id="rId12"/>
    <p:sldId id="793" r:id="rId13"/>
    <p:sldId id="766" r:id="rId14"/>
    <p:sldId id="786" r:id="rId15"/>
    <p:sldId id="770" r:id="rId16"/>
    <p:sldId id="339" r:id="rId17"/>
    <p:sldId id="771" r:id="rId18"/>
    <p:sldId id="791" r:id="rId19"/>
    <p:sldId id="784" r:id="rId20"/>
    <p:sldId id="757" r:id="rId2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pos="302" userDrawn="1">
          <p15:clr>
            <a:srgbClr val="A4A3A4"/>
          </p15:clr>
        </p15:guide>
        <p15:guide id="2" pos="7355" userDrawn="1">
          <p15:clr>
            <a:srgbClr val="A4A3A4"/>
          </p15:clr>
        </p15:guide>
        <p15:guide id="3" orient="horz" pos="527" userDrawn="1">
          <p15:clr>
            <a:srgbClr val="A4A3A4"/>
          </p15:clr>
        </p15:guide>
        <p15:guide id="4" orient="horz" pos="3816" userDrawn="1">
          <p15:clr>
            <a:srgbClr val="A4A3A4"/>
          </p15:clr>
        </p15:guide>
        <p15:guide id="5" orient="horz" pos="2568" userDrawn="1">
          <p15:clr>
            <a:srgbClr val="A4A3A4"/>
          </p15:clr>
        </p15:guide>
        <p15:guide id="6" orient="horz" pos="222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E4529"/>
    <a:srgbClr val="E8E8E8"/>
    <a:srgbClr val="E8482B"/>
    <a:srgbClr val="FF110E"/>
    <a:srgbClr val="062673"/>
    <a:srgbClr val="2C72C6"/>
    <a:srgbClr val="FF92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308" autoAdjust="0"/>
    <p:restoredTop sz="77903" autoAdjust="0"/>
  </p:normalViewPr>
  <p:slideViewPr>
    <p:cSldViewPr snapToGrid="0">
      <p:cViewPr varScale="1">
        <p:scale>
          <a:sx n="80" d="100"/>
          <a:sy n="80" d="100"/>
        </p:scale>
        <p:origin x="-108" y="-708"/>
      </p:cViewPr>
      <p:guideLst>
        <p:guide orient="horz" pos="527"/>
        <p:guide orient="horz" pos="3816"/>
        <p:guide orient="horz" pos="2568"/>
        <p:guide orient="horz" pos="2228"/>
        <p:guide pos="302"/>
        <p:guide pos="735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perspective val="30"/>
    </c:view3D>
    <c:plotArea>
      <c:layout/>
      <c:bar3DChart>
        <c:barDir val="col"/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2019 год</c:v>
                </c:pt>
              </c:strCache>
            </c:strRef>
          </c:tx>
          <c:dLbls>
            <c:showVal val="1"/>
          </c:dLbls>
          <c:cat>
            <c:strRef>
              <c:f>Лист1!$A$2:$A$5</c:f>
              <c:strCache>
                <c:ptCount val="4"/>
                <c:pt idx="0">
                  <c:v>"2"</c:v>
                </c:pt>
                <c:pt idx="1">
                  <c:v>"3"</c:v>
                </c:pt>
                <c:pt idx="2">
                  <c:v>"4"</c:v>
                </c:pt>
                <c:pt idx="3">
                  <c:v>"5"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20</c:v>
                </c:pt>
                <c:pt idx="3">
                  <c:v>80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2020год</c:v>
                </c:pt>
              </c:strCache>
            </c:strRef>
          </c:tx>
          <c:dLbls>
            <c:showVal val="1"/>
          </c:dLbls>
          <c:cat>
            <c:strRef>
              <c:f>Лист1!$A$2:$A$5</c:f>
              <c:strCache>
                <c:ptCount val="4"/>
                <c:pt idx="0">
                  <c:v>"2"</c:v>
                </c:pt>
                <c:pt idx="1">
                  <c:v>"3"</c:v>
                </c:pt>
                <c:pt idx="2">
                  <c:v>"4"</c:v>
                </c:pt>
                <c:pt idx="3">
                  <c:v>"5"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12</c:v>
                </c:pt>
                <c:pt idx="1">
                  <c:v>0</c:v>
                </c:pt>
                <c:pt idx="2">
                  <c:v>37</c:v>
                </c:pt>
                <c:pt idx="3">
                  <c:v>25</c:v>
                </c:pt>
              </c:numCache>
            </c:numRef>
          </c:val>
        </c:ser>
        <c:shape val="box"/>
        <c:axId val="51381376"/>
        <c:axId val="51382912"/>
        <c:axId val="83729024"/>
      </c:bar3DChart>
      <c:catAx>
        <c:axId val="51381376"/>
        <c:scaling>
          <c:orientation val="minMax"/>
        </c:scaling>
        <c:axPos val="b"/>
        <c:tickLblPos val="nextTo"/>
        <c:crossAx val="51382912"/>
        <c:crosses val="autoZero"/>
        <c:auto val="1"/>
        <c:lblAlgn val="ctr"/>
        <c:lblOffset val="100"/>
      </c:catAx>
      <c:valAx>
        <c:axId val="51382912"/>
        <c:scaling>
          <c:orientation val="minMax"/>
        </c:scaling>
        <c:axPos val="l"/>
        <c:majorGridlines/>
        <c:numFmt formatCode="General" sourceLinked="1"/>
        <c:tickLblPos val="nextTo"/>
        <c:crossAx val="51381376"/>
        <c:crosses val="autoZero"/>
        <c:crossBetween val="between"/>
      </c:valAx>
      <c:serAx>
        <c:axId val="83729024"/>
        <c:scaling>
          <c:orientation val="minMax"/>
        </c:scaling>
        <c:delete val="1"/>
        <c:axPos val="b"/>
        <c:tickLblPos val="nextTo"/>
        <c:crossAx val="51382912"/>
        <c:crosses val="autoZero"/>
      </c:serAx>
    </c:plotArea>
    <c:legend>
      <c:legendPos val="r"/>
      <c:layout/>
    </c:legend>
    <c:plotVisOnly val="1"/>
    <c:dispBlanksAs val="gap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perspective val="30"/>
    </c:view3D>
    <c:plotArea>
      <c:layout/>
      <c:bar3DChart>
        <c:barDir val="col"/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2019 г</c:v>
                </c:pt>
              </c:strCache>
            </c:strRef>
          </c:tx>
          <c:dLbls>
            <c:showVal val="1"/>
          </c:dLbls>
          <c:cat>
            <c:strRef>
              <c:f>Лист1!$A$2:$A$5</c:f>
              <c:strCache>
                <c:ptCount val="4"/>
                <c:pt idx="0">
                  <c:v>"2"</c:v>
                </c:pt>
                <c:pt idx="1">
                  <c:v>"3"</c:v>
                </c:pt>
                <c:pt idx="2">
                  <c:v>"4"</c:v>
                </c:pt>
                <c:pt idx="3">
                  <c:v>"5"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20</c:v>
                </c:pt>
                <c:pt idx="3">
                  <c:v>80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2020</c:v>
                </c:pt>
              </c:strCache>
            </c:strRef>
          </c:tx>
          <c:dLbls>
            <c:showVal val="1"/>
          </c:dLbls>
          <c:cat>
            <c:strRef>
              <c:f>Лист1!$A$2:$A$5</c:f>
              <c:strCache>
                <c:ptCount val="4"/>
                <c:pt idx="0">
                  <c:v>"2"</c:v>
                </c:pt>
                <c:pt idx="1">
                  <c:v>"3"</c:v>
                </c:pt>
                <c:pt idx="2">
                  <c:v>"4"</c:v>
                </c:pt>
                <c:pt idx="3">
                  <c:v>"5"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25</c:v>
                </c:pt>
                <c:pt idx="1">
                  <c:v>62</c:v>
                </c:pt>
                <c:pt idx="2">
                  <c:v>12</c:v>
                </c:pt>
                <c:pt idx="3">
                  <c:v>0</c:v>
                </c:pt>
              </c:numCache>
            </c:numRef>
          </c:val>
        </c:ser>
        <c:shape val="box"/>
        <c:axId val="51442816"/>
        <c:axId val="51444352"/>
        <c:axId val="83731776"/>
      </c:bar3DChart>
      <c:catAx>
        <c:axId val="51442816"/>
        <c:scaling>
          <c:orientation val="minMax"/>
        </c:scaling>
        <c:axPos val="b"/>
        <c:tickLblPos val="nextTo"/>
        <c:crossAx val="51444352"/>
        <c:crosses val="autoZero"/>
        <c:auto val="1"/>
        <c:lblAlgn val="ctr"/>
        <c:lblOffset val="100"/>
      </c:catAx>
      <c:valAx>
        <c:axId val="51444352"/>
        <c:scaling>
          <c:orientation val="minMax"/>
        </c:scaling>
        <c:axPos val="l"/>
        <c:majorGridlines/>
        <c:numFmt formatCode="General" sourceLinked="1"/>
        <c:tickLblPos val="nextTo"/>
        <c:crossAx val="51442816"/>
        <c:crosses val="autoZero"/>
        <c:crossBetween val="between"/>
      </c:valAx>
      <c:serAx>
        <c:axId val="83731776"/>
        <c:scaling>
          <c:orientation val="minMax"/>
        </c:scaling>
        <c:axPos val="b"/>
        <c:tickLblPos val="nextTo"/>
        <c:crossAx val="51444352"/>
        <c:crosses val="autoZero"/>
      </c:serAx>
    </c:plotArea>
    <c:legend>
      <c:legendPos val="r"/>
      <c:layout/>
    </c:legend>
    <c:plotVisOnly val="1"/>
    <c:dispBlanksAs val="gap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perspective val="30"/>
    </c:view3D>
    <c:plotArea>
      <c:layout/>
      <c:bar3DChart>
        <c:barDir val="col"/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2019 год</c:v>
                </c:pt>
              </c:strCache>
            </c:strRef>
          </c:tx>
          <c:spPr>
            <a:solidFill>
              <a:srgbClr val="00B050"/>
            </a:solidFill>
          </c:spPr>
          <c:dLbls>
            <c:showVal val="1"/>
          </c:dLbls>
          <c:cat>
            <c:strRef>
              <c:f>Лист1!$A$2:$A$5</c:f>
              <c:strCache>
                <c:ptCount val="4"/>
                <c:pt idx="0">
                  <c:v>"2"</c:v>
                </c:pt>
                <c:pt idx="1">
                  <c:v>"3"</c:v>
                </c:pt>
                <c:pt idx="2">
                  <c:v>"4"</c:v>
                </c:pt>
                <c:pt idx="3">
                  <c:v>"5"</c:v>
                </c:pt>
              </c:strCache>
            </c:strRef>
          </c:cat>
          <c:val>
            <c:numRef>
              <c:f>Лист1!$B$2:$B$5</c:f>
              <c:numCache>
                <c:formatCode>dd/mmm</c:formatCode>
                <c:ptCount val="4"/>
                <c:pt idx="0" formatCode="General">
                  <c:v>11.11</c:v>
                </c:pt>
                <c:pt idx="1">
                  <c:v>11</c:v>
                </c:pt>
                <c:pt idx="2" formatCode="General">
                  <c:v>55.56</c:v>
                </c:pt>
                <c:pt idx="3" formatCode="General">
                  <c:v>22.22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2020 год</c:v>
                </c:pt>
              </c:strCache>
            </c:strRef>
          </c:tx>
          <c:spPr>
            <a:solidFill>
              <a:srgbClr val="FF0000"/>
            </a:solidFill>
          </c:spPr>
          <c:dLbls>
            <c:showVal val="1"/>
          </c:dLbls>
          <c:cat>
            <c:strRef>
              <c:f>Лист1!$A$2:$A$5</c:f>
              <c:strCache>
                <c:ptCount val="4"/>
                <c:pt idx="0">
                  <c:v>"2"</c:v>
                </c:pt>
                <c:pt idx="1">
                  <c:v>"3"</c:v>
                </c:pt>
                <c:pt idx="2">
                  <c:v>"4"</c:v>
                </c:pt>
                <c:pt idx="3">
                  <c:v>"5"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28</c:v>
                </c:pt>
                <c:pt idx="1">
                  <c:v>42</c:v>
                </c:pt>
                <c:pt idx="2">
                  <c:v>14</c:v>
                </c:pt>
                <c:pt idx="3">
                  <c:v>0</c:v>
                </c:pt>
              </c:numCache>
            </c:numRef>
          </c:val>
        </c:ser>
        <c:shape val="box"/>
        <c:axId val="111846912"/>
        <c:axId val="111848448"/>
        <c:axId val="111827584"/>
      </c:bar3DChart>
      <c:catAx>
        <c:axId val="111846912"/>
        <c:scaling>
          <c:orientation val="minMax"/>
        </c:scaling>
        <c:axPos val="b"/>
        <c:tickLblPos val="nextTo"/>
        <c:crossAx val="111848448"/>
        <c:crosses val="autoZero"/>
        <c:auto val="1"/>
        <c:lblAlgn val="ctr"/>
        <c:lblOffset val="100"/>
      </c:catAx>
      <c:valAx>
        <c:axId val="111848448"/>
        <c:scaling>
          <c:orientation val="minMax"/>
        </c:scaling>
        <c:axPos val="l"/>
        <c:majorGridlines/>
        <c:numFmt formatCode="General" sourceLinked="1"/>
        <c:tickLblPos val="nextTo"/>
        <c:crossAx val="111846912"/>
        <c:crosses val="autoZero"/>
        <c:crossBetween val="between"/>
      </c:valAx>
      <c:serAx>
        <c:axId val="111827584"/>
        <c:scaling>
          <c:orientation val="minMax"/>
        </c:scaling>
        <c:delete val="1"/>
        <c:axPos val="b"/>
        <c:tickLblPos val="nextTo"/>
        <c:crossAx val="111848448"/>
        <c:crosses val="autoZero"/>
      </c:serAx>
    </c:plotArea>
    <c:legend>
      <c:legendPos val="r"/>
      <c:layout/>
    </c:legend>
    <c:plotVisOnly val="1"/>
    <c:dispBlanksAs val="gap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perspective val="30"/>
    </c:view3D>
    <c:plotArea>
      <c:layout/>
      <c:bar3DChart>
        <c:barDir val="col"/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2019 год</c:v>
                </c:pt>
              </c:strCache>
            </c:strRef>
          </c:tx>
          <c:spPr>
            <a:solidFill>
              <a:srgbClr val="00B050"/>
            </a:solidFill>
          </c:spPr>
          <c:dLbls>
            <c:showVal val="1"/>
          </c:dLbls>
          <c:cat>
            <c:strRef>
              <c:f>Лист1!$A$2:$A$5</c:f>
              <c:strCache>
                <c:ptCount val="4"/>
                <c:pt idx="0">
                  <c:v>"2"</c:v>
                </c:pt>
                <c:pt idx="1">
                  <c:v>"3"</c:v>
                </c:pt>
                <c:pt idx="2">
                  <c:v>"4"</c:v>
                </c:pt>
                <c:pt idx="3">
                  <c:v>"5"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22</c:v>
                </c:pt>
                <c:pt idx="1">
                  <c:v>66</c:v>
                </c:pt>
                <c:pt idx="2">
                  <c:v>11</c:v>
                </c:pt>
                <c:pt idx="3">
                  <c:v>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2020 год</c:v>
                </c:pt>
              </c:strCache>
            </c:strRef>
          </c:tx>
          <c:spPr>
            <a:solidFill>
              <a:srgbClr val="FF0000"/>
            </a:solidFill>
          </c:spPr>
          <c:dLbls>
            <c:showVal val="1"/>
          </c:dLbls>
          <c:cat>
            <c:strRef>
              <c:f>Лист1!$A$2:$A$5</c:f>
              <c:strCache>
                <c:ptCount val="4"/>
                <c:pt idx="0">
                  <c:v>"2"</c:v>
                </c:pt>
                <c:pt idx="1">
                  <c:v>"3"</c:v>
                </c:pt>
                <c:pt idx="2">
                  <c:v>"4"</c:v>
                </c:pt>
                <c:pt idx="3">
                  <c:v>"5"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71</c:v>
                </c:pt>
                <c:pt idx="1">
                  <c:v>14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shape val="box"/>
        <c:axId val="111998464"/>
        <c:axId val="112000000"/>
        <c:axId val="111828480"/>
      </c:bar3DChart>
      <c:catAx>
        <c:axId val="111998464"/>
        <c:scaling>
          <c:orientation val="minMax"/>
        </c:scaling>
        <c:axPos val="b"/>
        <c:tickLblPos val="nextTo"/>
        <c:crossAx val="112000000"/>
        <c:crosses val="autoZero"/>
        <c:auto val="1"/>
        <c:lblAlgn val="ctr"/>
        <c:lblOffset val="100"/>
      </c:catAx>
      <c:valAx>
        <c:axId val="112000000"/>
        <c:scaling>
          <c:orientation val="minMax"/>
        </c:scaling>
        <c:axPos val="l"/>
        <c:majorGridlines/>
        <c:numFmt formatCode="General" sourceLinked="1"/>
        <c:tickLblPos val="nextTo"/>
        <c:crossAx val="111998464"/>
        <c:crosses val="autoZero"/>
        <c:crossBetween val="between"/>
      </c:valAx>
      <c:serAx>
        <c:axId val="111828480"/>
        <c:scaling>
          <c:orientation val="minMax"/>
        </c:scaling>
        <c:delete val="1"/>
        <c:axPos val="b"/>
        <c:tickLblPos val="nextTo"/>
        <c:crossAx val="112000000"/>
        <c:crosses val="autoZero"/>
      </c:serAx>
    </c:plotArea>
    <c:legend>
      <c:legendPos val="r"/>
      <c:layout/>
    </c:legend>
    <c:plotVisOnly val="1"/>
    <c:dispBlanksAs val="gap"/>
  </c:chart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perspective val="30"/>
    </c:view3D>
    <c:plotArea>
      <c:layout/>
      <c:bar3DChart>
        <c:barDir val="col"/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2019 год</c:v>
                </c:pt>
              </c:strCache>
            </c:strRef>
          </c:tx>
          <c:dLbls>
            <c:showVal val="1"/>
          </c:dLbls>
          <c:cat>
            <c:strRef>
              <c:f>Лист1!$A$2:$A$5</c:f>
              <c:strCache>
                <c:ptCount val="4"/>
                <c:pt idx="0">
                  <c:v>"2"</c:v>
                </c:pt>
                <c:pt idx="1">
                  <c:v>"3"</c:v>
                </c:pt>
                <c:pt idx="2">
                  <c:v>"4"</c:v>
                </c:pt>
                <c:pt idx="3">
                  <c:v>"5"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20</c:v>
                </c:pt>
                <c:pt idx="1">
                  <c:v>70</c:v>
                </c:pt>
                <c:pt idx="2">
                  <c:v>0</c:v>
                </c:pt>
                <c:pt idx="3">
                  <c:v>10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2020год</c:v>
                </c:pt>
              </c:strCache>
            </c:strRef>
          </c:tx>
          <c:dLbls>
            <c:showVal val="1"/>
          </c:dLbls>
          <c:cat>
            <c:strRef>
              <c:f>Лист1!$A$2:$A$5</c:f>
              <c:strCache>
                <c:ptCount val="4"/>
                <c:pt idx="0">
                  <c:v>"2"</c:v>
                </c:pt>
                <c:pt idx="1">
                  <c:v>"3"</c:v>
                </c:pt>
                <c:pt idx="2">
                  <c:v>"4"</c:v>
                </c:pt>
                <c:pt idx="3">
                  <c:v>"5"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75</c:v>
                </c:pt>
                <c:pt idx="1">
                  <c:v>0</c:v>
                </c:pt>
                <c:pt idx="2">
                  <c:v>25</c:v>
                </c:pt>
                <c:pt idx="3">
                  <c:v>2.8</c:v>
                </c:pt>
              </c:numCache>
            </c:numRef>
          </c:val>
        </c:ser>
        <c:shape val="box"/>
        <c:axId val="113233920"/>
        <c:axId val="113235456"/>
        <c:axId val="113199744"/>
      </c:bar3DChart>
      <c:catAx>
        <c:axId val="113233920"/>
        <c:scaling>
          <c:orientation val="minMax"/>
        </c:scaling>
        <c:axPos val="b"/>
        <c:tickLblPos val="nextTo"/>
        <c:crossAx val="113235456"/>
        <c:crosses val="autoZero"/>
        <c:auto val="1"/>
        <c:lblAlgn val="ctr"/>
        <c:lblOffset val="100"/>
      </c:catAx>
      <c:valAx>
        <c:axId val="113235456"/>
        <c:scaling>
          <c:orientation val="minMax"/>
        </c:scaling>
        <c:axPos val="l"/>
        <c:majorGridlines/>
        <c:numFmt formatCode="General" sourceLinked="1"/>
        <c:tickLblPos val="nextTo"/>
        <c:crossAx val="113233920"/>
        <c:crosses val="autoZero"/>
        <c:crossBetween val="between"/>
      </c:valAx>
      <c:serAx>
        <c:axId val="113199744"/>
        <c:scaling>
          <c:orientation val="minMax"/>
        </c:scaling>
        <c:delete val="1"/>
        <c:axPos val="b"/>
        <c:tickLblPos val="nextTo"/>
        <c:crossAx val="113235456"/>
        <c:crosses val="autoZero"/>
      </c:serAx>
    </c:plotArea>
    <c:legend>
      <c:legendPos val="r"/>
      <c:layout/>
    </c:legend>
    <c:plotVisOnly val="1"/>
    <c:dispBlanksAs val="gap"/>
  </c:chart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perspective val="30"/>
    </c:view3D>
    <c:plotArea>
      <c:layout/>
      <c:bar3DChart>
        <c:barDir val="col"/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2019 год</c:v>
                </c:pt>
              </c:strCache>
            </c:strRef>
          </c:tx>
          <c:dLbls>
            <c:showVal val="1"/>
          </c:dLbls>
          <c:cat>
            <c:strRef>
              <c:f>Лист1!$A$2:$A$5</c:f>
              <c:strCache>
                <c:ptCount val="4"/>
                <c:pt idx="0">
                  <c:v>"2"</c:v>
                </c:pt>
                <c:pt idx="1">
                  <c:v>"3"</c:v>
                </c:pt>
                <c:pt idx="2">
                  <c:v>"4"</c:v>
                </c:pt>
                <c:pt idx="3">
                  <c:v>"5"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40</c:v>
                </c:pt>
                <c:pt idx="1">
                  <c:v>60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2020 год</c:v>
                </c:pt>
              </c:strCache>
            </c:strRef>
          </c:tx>
          <c:dLbls>
            <c:showVal val="1"/>
          </c:dLbls>
          <c:cat>
            <c:strRef>
              <c:f>Лист1!$A$2:$A$5</c:f>
              <c:strCache>
                <c:ptCount val="4"/>
                <c:pt idx="0">
                  <c:v>"2"</c:v>
                </c:pt>
                <c:pt idx="1">
                  <c:v>"3"</c:v>
                </c:pt>
                <c:pt idx="2">
                  <c:v>"4"</c:v>
                </c:pt>
                <c:pt idx="3">
                  <c:v>"5"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62</c:v>
                </c:pt>
                <c:pt idx="1">
                  <c:v>37</c:v>
                </c:pt>
                <c:pt idx="2">
                  <c:v>0</c:v>
                </c:pt>
                <c:pt idx="3">
                  <c:v>2.8</c:v>
                </c:pt>
              </c:numCache>
            </c:numRef>
          </c:val>
        </c:ser>
        <c:shape val="box"/>
        <c:axId val="113364992"/>
        <c:axId val="113366528"/>
        <c:axId val="113369088"/>
      </c:bar3DChart>
      <c:catAx>
        <c:axId val="113364992"/>
        <c:scaling>
          <c:orientation val="minMax"/>
        </c:scaling>
        <c:axPos val="b"/>
        <c:tickLblPos val="nextTo"/>
        <c:crossAx val="113366528"/>
        <c:crosses val="autoZero"/>
        <c:auto val="1"/>
        <c:lblAlgn val="ctr"/>
        <c:lblOffset val="100"/>
      </c:catAx>
      <c:valAx>
        <c:axId val="113366528"/>
        <c:scaling>
          <c:orientation val="minMax"/>
        </c:scaling>
        <c:axPos val="l"/>
        <c:majorGridlines/>
        <c:numFmt formatCode="General" sourceLinked="1"/>
        <c:tickLblPos val="nextTo"/>
        <c:crossAx val="113364992"/>
        <c:crosses val="autoZero"/>
        <c:crossBetween val="between"/>
      </c:valAx>
      <c:serAx>
        <c:axId val="113369088"/>
        <c:scaling>
          <c:orientation val="minMax"/>
        </c:scaling>
        <c:delete val="1"/>
        <c:axPos val="b"/>
        <c:tickLblPos val="nextTo"/>
        <c:crossAx val="113366528"/>
        <c:crosses val="autoZero"/>
      </c:serAx>
    </c:plotArea>
    <c:legend>
      <c:legendPos val="r"/>
      <c:layout/>
    </c:legend>
    <c:plotVisOnly val="1"/>
    <c:dispBlanksAs val="gap"/>
  </c:chart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AA4358-12BE-421A-9CB7-6B7E2EC63663}" type="datetimeFigureOut">
              <a:rPr lang="ru-RU" smtClean="0"/>
              <a:pPr/>
              <a:t>14.06.2022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ADE26E-522E-4186-BFF8-130BF22707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260880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CC8BAD-DB35-4ACE-BE51-01B5D2130B86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685877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96EE5-5010-412F-BCFB-25B0586F0317}" type="datetimeFigureOut">
              <a:rPr lang="ru-RU" smtClean="0"/>
              <a:pPr/>
              <a:t>14.06.2022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2C91C-B9EB-4344-B2A0-068774DB093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61812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96EE5-5010-412F-BCFB-25B0586F0317}" type="datetimeFigureOut">
              <a:rPr lang="ru-RU" smtClean="0"/>
              <a:pPr/>
              <a:t>14.06.2022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2C91C-B9EB-4344-B2A0-068774DB093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842806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96EE5-5010-412F-BCFB-25B0586F0317}" type="datetimeFigureOut">
              <a:rPr lang="ru-RU" smtClean="0"/>
              <a:pPr/>
              <a:t>14.06.2022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2C91C-B9EB-4344-B2A0-068774DB093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701875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96EE5-5010-412F-BCFB-25B0586F0317}" type="datetimeFigureOut">
              <a:rPr lang="ru-RU" smtClean="0"/>
              <a:pPr/>
              <a:t>14.06.2022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2C91C-B9EB-4344-B2A0-068774DB093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817941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96EE5-5010-412F-BCFB-25B0586F0317}" type="datetimeFigureOut">
              <a:rPr lang="ru-RU" smtClean="0"/>
              <a:pPr/>
              <a:t>14.06.2022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2C91C-B9EB-4344-B2A0-068774DB093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109489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96EE5-5010-412F-BCFB-25B0586F0317}" type="datetimeFigureOut">
              <a:rPr lang="ru-RU" smtClean="0"/>
              <a:pPr/>
              <a:t>14.06.2022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2C91C-B9EB-4344-B2A0-068774DB093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784500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96EE5-5010-412F-BCFB-25B0586F0317}" type="datetimeFigureOut">
              <a:rPr lang="ru-RU" smtClean="0"/>
              <a:pPr/>
              <a:t>14.06.2022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2C91C-B9EB-4344-B2A0-068774DB093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944636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96EE5-5010-412F-BCFB-25B0586F0317}" type="datetimeFigureOut">
              <a:rPr lang="ru-RU" smtClean="0"/>
              <a:pPr/>
              <a:t>14.06.2022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2C91C-B9EB-4344-B2A0-068774DB093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003982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96EE5-5010-412F-BCFB-25B0586F0317}" type="datetimeFigureOut">
              <a:rPr lang="ru-RU" smtClean="0"/>
              <a:pPr/>
              <a:t>14.06.2022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2C91C-B9EB-4344-B2A0-068774DB093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744608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96EE5-5010-412F-BCFB-25B0586F0317}" type="datetimeFigureOut">
              <a:rPr lang="ru-RU" smtClean="0"/>
              <a:pPr/>
              <a:t>14.06.2022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2C91C-B9EB-4344-B2A0-068774DB093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933978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96EE5-5010-412F-BCFB-25B0586F0317}" type="datetimeFigureOut">
              <a:rPr lang="ru-RU" smtClean="0"/>
              <a:pPr/>
              <a:t>14.06.2022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2C91C-B9EB-4344-B2A0-068774DB093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307361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996EE5-5010-412F-BCFB-25B0586F0317}" type="datetimeFigureOut">
              <a:rPr lang="ru-RU" smtClean="0"/>
              <a:pPr/>
              <a:t>14.06.2022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B2C91C-B9EB-4344-B2A0-068774DB093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54175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hyperlink" Target="http://www.kipk.ru/" TargetMode="External"/><Relationship Id="rId7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501683" y="4714711"/>
            <a:ext cx="855671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cs typeface="Calibri" panose="020F0502020204030204" pitchFamily="34" charset="0"/>
              </a:rPr>
              <a:t>Виктория Николаевна </a:t>
            </a:r>
            <a:r>
              <a:rPr lang="ru-RU" sz="2000" dirty="0" err="1" smtClean="0">
                <a:cs typeface="Calibri" panose="020F0502020204030204" pitchFamily="34" charset="0"/>
              </a:rPr>
              <a:t>Горинова</a:t>
            </a:r>
            <a:r>
              <a:rPr lang="ru-RU" sz="2000" dirty="0" smtClean="0">
                <a:cs typeface="Calibri" panose="020F0502020204030204" pitchFamily="34" charset="0"/>
              </a:rPr>
              <a:t>  -  директор школы</a:t>
            </a:r>
            <a:endParaRPr lang="ru-RU" sz="2000" dirty="0">
              <a:cs typeface="Calibri" panose="020F0502020204030204" pitchFamily="34" charset="0"/>
            </a:endParaRPr>
          </a:p>
          <a:p>
            <a:r>
              <a:rPr lang="ru-RU" sz="2000" dirty="0" smtClean="0">
                <a:cs typeface="Calibri" panose="020F0502020204030204" pitchFamily="34" charset="0"/>
              </a:rPr>
              <a:t>Ольга Юрьевна Харламова - заместитель директора по УВР</a:t>
            </a:r>
          </a:p>
          <a:p>
            <a:r>
              <a:rPr lang="ru-RU" sz="2000" dirty="0" smtClean="0">
                <a:cs typeface="Calibri" panose="020F0502020204030204" pitchFamily="34" charset="0"/>
              </a:rPr>
              <a:t>Елена Васильевна </a:t>
            </a:r>
            <a:r>
              <a:rPr lang="ru-RU" sz="2000" dirty="0" err="1" smtClean="0">
                <a:cs typeface="Calibri" panose="020F0502020204030204" pitchFamily="34" charset="0"/>
              </a:rPr>
              <a:t>Демчишина</a:t>
            </a:r>
            <a:r>
              <a:rPr lang="ru-RU" sz="2000" dirty="0" smtClean="0">
                <a:cs typeface="Calibri" panose="020F0502020204030204" pitchFamily="34" charset="0"/>
              </a:rPr>
              <a:t> – муниципальный координатор, главный специалист отдела образования администрации Новоселовского района.</a:t>
            </a:r>
            <a:endParaRPr lang="ru-RU" sz="2000" dirty="0">
              <a:cs typeface="Calibri" panose="020F0502020204030204" pitchFamily="34" charset="0"/>
            </a:endParaRPr>
          </a:p>
          <a:p>
            <a:endParaRPr lang="ru-RU" sz="2000" dirty="0">
              <a:solidFill>
                <a:schemeClr val="bg1">
                  <a:lumMod val="50000"/>
                </a:schemeClr>
              </a:solidFill>
              <a:cs typeface="Calibri" panose="020F0502020204030204" pitchFamily="34" charset="0"/>
            </a:endParaRPr>
          </a:p>
          <a:p>
            <a:endParaRPr lang="ru-RU" sz="2000" dirty="0">
              <a:solidFill>
                <a:schemeClr val="bg1">
                  <a:lumMod val="50000"/>
                </a:schemeClr>
              </a:solidFill>
              <a:cs typeface="Calibri" panose="020F0502020204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06602" y="2094720"/>
            <a:ext cx="1032086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27063" indent="-627063"/>
            <a:r>
              <a:rPr lang="ru-RU" sz="4000" b="1" dirty="0">
                <a:solidFill>
                  <a:srgbClr val="DE4529"/>
                </a:solidFill>
                <a:ea typeface="+mj-ea"/>
                <a:cs typeface="+mj-cs"/>
              </a:rPr>
              <a:t>Программа повышения качества образования на 2022-2025 </a:t>
            </a:r>
            <a:r>
              <a:rPr lang="ru-RU" sz="4000" b="1" dirty="0" err="1">
                <a:solidFill>
                  <a:srgbClr val="DE4529"/>
                </a:solidFill>
                <a:ea typeface="+mj-ea"/>
                <a:cs typeface="+mj-cs"/>
              </a:rPr>
              <a:t>гг</a:t>
            </a:r>
            <a:r>
              <a:rPr lang="ru-RU" sz="4000" b="1" dirty="0">
                <a:solidFill>
                  <a:srgbClr val="DE4529"/>
                </a:solidFill>
                <a:ea typeface="+mj-ea"/>
                <a:cs typeface="+mj-cs"/>
              </a:rPr>
              <a:t/>
            </a:r>
            <a:br>
              <a:rPr lang="ru-RU" sz="4000" b="1" dirty="0">
                <a:solidFill>
                  <a:srgbClr val="DE4529"/>
                </a:solidFill>
                <a:ea typeface="+mj-ea"/>
                <a:cs typeface="+mj-cs"/>
              </a:rPr>
            </a:br>
            <a:r>
              <a:rPr lang="ru-RU" sz="4000" b="1" dirty="0" err="1" smtClean="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Анашенская</a:t>
            </a:r>
            <a:r>
              <a:rPr lang="ru-RU" sz="4000" b="1" dirty="0" smtClean="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 СОШ №1</a:t>
            </a:r>
            <a:endParaRPr lang="ru-RU" sz="4000" b="1" dirty="0">
              <a:solidFill>
                <a:schemeClr val="bg1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  <a:p>
            <a:pPr marL="627063" indent="-627063"/>
            <a:r>
              <a:rPr lang="ru-RU" sz="4000" b="1" dirty="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	Проектная команда:</a:t>
            </a: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064532" y="3488267"/>
            <a:ext cx="0" cy="1692000"/>
          </a:xfrm>
          <a:prstGeom prst="line">
            <a:avLst/>
          </a:prstGeom>
          <a:ln w="38100">
            <a:solidFill>
              <a:srgbClr val="95959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308BDF51-5CE0-4666-B2A3-8EC9DFAEA5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2239" y="619163"/>
            <a:ext cx="3165652" cy="1250866"/>
          </a:xfrm>
          <a:prstGeom prst="rect">
            <a:avLst/>
          </a:prstGeom>
          <a:ln>
            <a:noFill/>
          </a:ln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212038EE-ED8E-4975-A79E-B1C1406A8E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243590" y="5661749"/>
            <a:ext cx="832445" cy="972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7962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FCC5D31-4496-4236-AB5F-BC5A082D63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86781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Задачи программы</a:t>
            </a:r>
            <a:r>
              <a:rPr lang="ru-RU" dirty="0">
                <a:solidFill>
                  <a:srgbClr val="DE4529"/>
                </a:solidFill>
              </a:rPr>
              <a:t/>
            </a:r>
            <a:br>
              <a:rPr lang="ru-RU" dirty="0">
                <a:solidFill>
                  <a:srgbClr val="DE4529"/>
                </a:solidFill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>
              <a:buFontTx/>
              <a:buChar char="-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создать условия для  профессионального  развития педагогов за счет освоения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деятельностных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технологий (ФПЗ, ЗСИ, ЗСО и т.д.)на уроке по всем предметным областям;</a:t>
            </a:r>
          </a:p>
          <a:p>
            <a:pPr algn="just">
              <a:buFontTx/>
              <a:buChar char="-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развитие управленческой компетенции педагогов-управленцев;</a:t>
            </a:r>
          </a:p>
          <a:p>
            <a:pPr algn="just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разработать модель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внутришкольной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методической работы на основе открытости и взаимодействия «каждый с каждым»;</a:t>
            </a:r>
          </a:p>
          <a:p>
            <a:pPr algn="just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- создать условия для взаимодействия между педагогами  через систему горизонтального наставничества;</a:t>
            </a:r>
          </a:p>
          <a:p>
            <a:pPr algn="just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выстроить систему профилактики учебной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неуспешности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обучающихся, используя технологию «портфолио-процесса»;</a:t>
            </a:r>
          </a:p>
          <a:p>
            <a:pPr algn="just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 обеспечить совершенствование школьного уклада.</a:t>
            </a:r>
          </a:p>
          <a:p>
            <a:pPr marL="0" indent="0">
              <a:buNone/>
            </a:pPr>
            <a:endParaRPr lang="ru-RU" sz="4000" dirty="0"/>
          </a:p>
          <a:p>
            <a:pPr marL="0" indent="0">
              <a:buNone/>
            </a:pPr>
            <a:endParaRPr lang="ru-RU" sz="5400" dirty="0">
              <a:solidFill>
                <a:srgbClr val="DE4529"/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E8412CD0-1645-41E4-A3E0-83C4ADD25E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243590" y="5661749"/>
            <a:ext cx="832445" cy="972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178843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28641"/>
          </a:xfrm>
        </p:spPr>
        <p:txBody>
          <a:bodyPr>
            <a:normAutofit fontScale="90000"/>
          </a:bodyPr>
          <a:lstStyle/>
          <a:p>
            <a:r>
              <a:rPr lang="ru-RU" sz="1400" dirty="0" smtClean="0"/>
              <a:t>Решение</a:t>
            </a:r>
            <a:endParaRPr lang="ru-RU" sz="1400" dirty="0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660070" y="792472"/>
          <a:ext cx="10515600" cy="6309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3120"/>
                <a:gridCol w="2103120"/>
                <a:gridCol w="2103120"/>
                <a:gridCol w="2103120"/>
                <a:gridCol w="210312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Проблема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Цель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Задача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Показатель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Результат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Низкие показатели</a:t>
                      </a:r>
                      <a:r>
                        <a:rPr lang="ru-RU" baseline="0" dirty="0" smtClean="0"/>
                        <a:t> образовательных результатов обучающихся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Повысить результаты по оценочным процедурам что бы повторно не попасть в ШНОР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Совершенствование  школьного уклада (изменение режима работы с целью</a:t>
                      </a:r>
                      <a:r>
                        <a:rPr lang="ru-RU" baseline="0" dirty="0" smtClean="0"/>
                        <a:t> организации групп «</a:t>
                      </a:r>
                      <a:r>
                        <a:rPr lang="ru-RU" baseline="0" dirty="0" err="1" smtClean="0"/>
                        <a:t>допонимания</a:t>
                      </a:r>
                      <a:r>
                        <a:rPr lang="ru-RU" baseline="0" dirty="0" smtClean="0"/>
                        <a:t>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Доля обучающихся получивших удовлетворительные результаты по оценочным процедурам</a:t>
                      </a:r>
                      <a:endParaRPr lang="ru-RU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ru-RU" dirty="0" smtClean="0"/>
                        <a:t>Нет (или менее 10%) </a:t>
                      </a:r>
                      <a:r>
                        <a:rPr lang="ru-RU" dirty="0" smtClean="0"/>
                        <a:t>обучающихся </a:t>
                      </a:r>
                      <a:r>
                        <a:rPr lang="ru-RU" dirty="0" smtClean="0"/>
                        <a:t>имеющих неудовлетворительные результаты по оценочным процедурам.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Выстроить систему профилактики </a:t>
                      </a:r>
                      <a:r>
                        <a:rPr lang="ru-RU" dirty="0" err="1" smtClean="0"/>
                        <a:t>неуспешности</a:t>
                      </a:r>
                      <a:r>
                        <a:rPr lang="ru-RU" dirty="0" smtClean="0"/>
                        <a:t>  обучающихся, используя технологию портфолио-процесса.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1.Доля обучающихся, включенных в технологию</a:t>
                      </a:r>
                      <a:r>
                        <a:rPr lang="ru-RU" baseline="0" dirty="0" smtClean="0"/>
                        <a:t> портфолио-процесса.</a:t>
                      </a:r>
                    </a:p>
                    <a:p>
                      <a:r>
                        <a:rPr lang="ru-RU" baseline="0" dirty="0" smtClean="0"/>
                        <a:t>2. Доля педагогов применяющих технологию портфолио-процесса для профилактики </a:t>
                      </a:r>
                      <a:r>
                        <a:rPr lang="ru-RU" baseline="0" dirty="0" err="1" smtClean="0"/>
                        <a:t>неуспешности</a:t>
                      </a:r>
                      <a:r>
                        <a:rPr lang="ru-RU" baseline="0" dirty="0" smtClean="0"/>
                        <a:t>.</a:t>
                      </a:r>
                      <a:r>
                        <a:rPr lang="ru-RU" dirty="0" smtClean="0"/>
                        <a:t> </a:t>
                      </a:r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66148"/>
          </a:xfrm>
        </p:spPr>
        <p:txBody>
          <a:bodyPr>
            <a:normAutofit/>
          </a:bodyPr>
          <a:lstStyle/>
          <a:p>
            <a:r>
              <a:rPr lang="ru-RU" sz="1400" dirty="0" smtClean="0"/>
              <a:t>Решение</a:t>
            </a:r>
            <a:endParaRPr lang="ru-RU" sz="14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612568" y="828098"/>
          <a:ext cx="10515600" cy="5491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3120"/>
                <a:gridCol w="2103120"/>
                <a:gridCol w="2103120"/>
                <a:gridCol w="2103120"/>
                <a:gridCol w="210312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Проблема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Цель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Задача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Показатель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Результат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Низкий уровень аналитической компетенции педагога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Повысить уровень аналитической</a:t>
                      </a:r>
                      <a:r>
                        <a:rPr lang="ru-RU" baseline="0" dirty="0" smtClean="0"/>
                        <a:t> компетенции педагога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1.Разработать модель </a:t>
                      </a:r>
                      <a:r>
                        <a:rPr lang="ru-RU" sz="1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внутришкольной</a:t>
                      </a: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 методической работы на основе открытости и взаимодействия «каждый с каждым».</a:t>
                      </a:r>
                      <a:r>
                        <a:rPr lang="ru-RU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Наличие</a:t>
                      </a:r>
                      <a:r>
                        <a:rPr lang="ru-RU" baseline="0" dirty="0" smtClean="0"/>
                        <a:t> модели (</a:t>
                      </a:r>
                      <a:r>
                        <a:rPr lang="ru-RU" baseline="0" dirty="0" err="1" smtClean="0"/>
                        <a:t>да\нет</a:t>
                      </a:r>
                      <a:r>
                        <a:rPr lang="ru-RU" baseline="0" dirty="0" smtClean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Разработана школьная модель методической работы.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 Создать условия для взаимодействия между педагогами  через систему горизонтального наставничества.</a:t>
                      </a:r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Доля</a:t>
                      </a:r>
                      <a:r>
                        <a:rPr lang="ru-RU" baseline="0" dirty="0" smtClean="0"/>
                        <a:t> педагогов включенных в систему «педагог-наставник».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30%</a:t>
                      </a:r>
                      <a:r>
                        <a:rPr lang="ru-RU" baseline="0" dirty="0" smtClean="0"/>
                        <a:t> педагогов овладели навыками  анализа педагогической деятельности (смогут увидеть причину </a:t>
                      </a:r>
                      <a:r>
                        <a:rPr lang="ru-RU" baseline="0" smtClean="0"/>
                        <a:t>и следствие).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FCC5D31-4496-4236-AB5F-BC5A082D63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1257"/>
            <a:ext cx="10515600" cy="748147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Планируемые результаты 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(критерии/показатели результатов)</a:t>
            </a:r>
            <a:r>
              <a:rPr lang="ru-RU" sz="2400" dirty="0">
                <a:solidFill>
                  <a:srgbClr val="DE4529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solidFill>
                  <a:srgbClr val="DE4529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280060" y="1080656"/>
          <a:ext cx="11215254" cy="60221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45083"/>
                <a:gridCol w="2078182"/>
                <a:gridCol w="961901"/>
                <a:gridCol w="1116280"/>
                <a:gridCol w="914400"/>
                <a:gridCol w="1199408"/>
              </a:tblGrid>
              <a:tr h="701002">
                <a:tc>
                  <a:txBody>
                    <a:bodyPr/>
                    <a:lstStyle/>
                    <a:p>
                      <a:r>
                        <a:rPr lang="ru-RU" dirty="0" smtClean="0"/>
                        <a:t>Задача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Показатель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447675" algn="l"/>
                        </a:tabLs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Текущее значение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447675" algn="l"/>
                        </a:tabLs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2021-2022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17780" marB="1778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447675" algn="l"/>
                        </a:tabLs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Целевое значение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447675" algn="l"/>
                        </a:tabLs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(2022-2023)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17780" marB="1778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447675" algn="l"/>
                        </a:tabLs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Целевое значение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447675" algn="l"/>
                        </a:tabLs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(2023-2024)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17780" marB="1778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447675" algn="l"/>
                        </a:tabLs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Целевое значение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447675" algn="l"/>
                        </a:tabLs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(2024-2025)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17780" marB="17780"/>
                </a:tc>
              </a:tr>
              <a:tr h="1253607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создать условия для  профессионального  развития педагогов за счет освоения </a:t>
                      </a:r>
                      <a:r>
                        <a:rPr lang="ru-RU" sz="1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деятельностных</a:t>
                      </a: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 технологий (ФПЗ, ЗСИ, ЗСО и т.д.)на уроке по всем предметным областям.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Доля педагогов, применяющих техники ФПЗ,ЗСО,ЗСИ, КСО в образовательном процессе ,( % от общего количества педагогов).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17780" marB="1778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25%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17780" marB="1778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50%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17780" marB="1778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447675" algn="l"/>
                        </a:tabLs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75%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17780" marB="1778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447675" algn="l"/>
                        </a:tabLs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100%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17780" marB="17780"/>
                </a:tc>
              </a:tr>
              <a:tr h="964313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разработать модель </a:t>
                      </a:r>
                      <a:r>
                        <a:rPr lang="ru-RU" sz="1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внутришкольной</a:t>
                      </a: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 методической работы на основе открытости и взаимодействия «каждый с каждым».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Наличие</a:t>
                      </a:r>
                      <a:r>
                        <a:rPr lang="ru-RU" sz="1100" baseline="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модели (</a:t>
                      </a:r>
                      <a:r>
                        <a:rPr lang="ru-RU" sz="1100" baseline="0" dirty="0" err="1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да\нет</a:t>
                      </a:r>
                      <a:r>
                        <a:rPr lang="ru-RU" sz="1100" baseline="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)</a:t>
                      </a:r>
                      <a:endParaRPr lang="ru-RU" sz="11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17780" marB="1778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endParaRPr lang="ru-RU" sz="1100" dirty="0">
                        <a:solidFill>
                          <a:srgbClr val="FF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17780" marB="1778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endParaRPr lang="ru-RU" sz="1100" dirty="0">
                        <a:solidFill>
                          <a:srgbClr val="FF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17780" marB="1778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447675" algn="l"/>
                        </a:tabLst>
                      </a:pPr>
                      <a:endParaRPr lang="ru-RU" sz="1100" dirty="0">
                        <a:solidFill>
                          <a:srgbClr val="FF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17780" marB="1778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447675" algn="l"/>
                        </a:tabLst>
                      </a:pPr>
                      <a:endParaRPr lang="ru-RU" sz="1100" dirty="0">
                        <a:solidFill>
                          <a:srgbClr val="FF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17780" marB="17780"/>
                </a:tc>
              </a:tr>
              <a:tr h="964313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создать условия для взаимодействия между педагогами  через систему горизонтального наставничества.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Количество пар</a:t>
                      </a:r>
                      <a:r>
                        <a:rPr lang="ru-RU" sz="12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«наставник-педагог».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17780" marB="1778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100" dirty="0" smtClean="0">
                          <a:latin typeface="Calibri"/>
                          <a:ea typeface="Times New Roman"/>
                          <a:cs typeface="Times New Roman"/>
                        </a:rPr>
                        <a:t>6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17780" marB="1778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100" dirty="0" smtClean="0">
                          <a:latin typeface="Calibri"/>
                          <a:ea typeface="Times New Roman"/>
                          <a:cs typeface="Times New Roman"/>
                        </a:rPr>
                        <a:t>8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17780" marB="1778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447675" algn="l"/>
                        </a:tabLst>
                      </a:pPr>
                      <a:r>
                        <a:rPr lang="ru-RU" sz="1100" dirty="0" smtClean="0">
                          <a:latin typeface="Calibri"/>
                          <a:ea typeface="Times New Roman"/>
                          <a:cs typeface="Times New Roman"/>
                        </a:rPr>
                        <a:t>8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17780" marB="1778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447675" algn="l"/>
                        </a:tabLst>
                      </a:pPr>
                      <a:r>
                        <a:rPr lang="ru-RU" sz="1100" dirty="0" smtClean="0">
                          <a:latin typeface="Calibri"/>
                          <a:ea typeface="Times New Roman"/>
                          <a:cs typeface="Times New Roman"/>
                        </a:rPr>
                        <a:t>10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17780" marB="17780"/>
                </a:tc>
              </a:tr>
              <a:tr h="1051838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выстроить систему профилактики учебной </a:t>
                      </a:r>
                      <a:r>
                        <a:rPr lang="ru-RU" sz="1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неуспешности</a:t>
                      </a: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 обучающихся, используя технологию «портфолио-процесса»;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Доля педагогов использующих  технологию портфолио -процесса.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17780" marB="1778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100" dirty="0" smtClean="0">
                          <a:latin typeface="Calibri"/>
                          <a:ea typeface="Times New Roman"/>
                          <a:cs typeface="Times New Roman"/>
                        </a:rPr>
                        <a:t>0%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17780" marB="1778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100" dirty="0" smtClean="0">
                          <a:latin typeface="Calibri"/>
                          <a:ea typeface="Times New Roman"/>
                          <a:cs typeface="Times New Roman"/>
                        </a:rPr>
                        <a:t>10%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17780" marB="1778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447675" algn="l"/>
                        </a:tabLst>
                      </a:pPr>
                      <a:r>
                        <a:rPr lang="ru-RU" sz="1100" dirty="0" smtClean="0">
                          <a:latin typeface="Calibri"/>
                          <a:ea typeface="Times New Roman"/>
                          <a:cs typeface="Times New Roman"/>
                        </a:rPr>
                        <a:t>20%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17780" marB="1778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447675" algn="l"/>
                        </a:tabLst>
                      </a:pPr>
                      <a:r>
                        <a:rPr lang="ru-RU" sz="1100" dirty="0" smtClean="0">
                          <a:latin typeface="Calibri"/>
                          <a:ea typeface="Times New Roman"/>
                          <a:cs typeface="Times New Roman"/>
                        </a:rPr>
                        <a:t>50%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17780" marB="17780"/>
                </a:tc>
              </a:tr>
              <a:tr h="739307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обеспечить совершенствование школьного уклада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Снижение доли обучающихся имеющих учебную </a:t>
                      </a:r>
                      <a:r>
                        <a:rPr lang="ru-RU" sz="1200" dirty="0" err="1">
                          <a:latin typeface="Times New Roman"/>
                          <a:ea typeface="Times New Roman"/>
                          <a:cs typeface="Times New Roman"/>
                        </a:rPr>
                        <a:t>неуспешность</a:t>
                      </a: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 (.% от общего количество обучающихся)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17780" marB="1778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33%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17780" marB="1778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20%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17780" marB="1778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447675" algn="l"/>
                        </a:tabLs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15%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17780" marB="1778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447675" algn="l"/>
                        </a:tabLs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10%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17780" marB="17780"/>
                </a:tc>
              </a:tr>
            </a:tbl>
          </a:graphicData>
        </a:graphic>
      </p:graphicFrame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2A2D3510-1B62-413D-865A-0ED0CD953C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243590" y="5661749"/>
            <a:ext cx="832445" cy="972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928512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01774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Реализация программы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71946" y="994353"/>
            <a:ext cx="10515600" cy="941325"/>
          </a:xfrm>
        </p:spPr>
        <p:txBody>
          <a:bodyPr/>
          <a:lstStyle/>
          <a:p>
            <a:pPr algn="just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Реализация программы осуществляется  2 проектами «Учительская кооперация как ресурс повышения методической компетентности педагога» и «Продуктивная «Среда». Проекты реализуются в тесной взаимосвязи, дополняют друг - друга.</a:t>
            </a:r>
          </a:p>
          <a:p>
            <a:endParaRPr lang="ru-RU" dirty="0" smtClean="0"/>
          </a:p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868214" y="1995055"/>
          <a:ext cx="10662725" cy="32910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32545"/>
                <a:gridCol w="2132545"/>
                <a:gridCol w="2132545"/>
                <a:gridCol w="2132545"/>
                <a:gridCol w="2132545"/>
              </a:tblGrid>
              <a:tr h="578899">
                <a:tc>
                  <a:txBody>
                    <a:bodyPr/>
                    <a:lstStyle/>
                    <a:p>
                      <a:r>
                        <a:rPr lang="ru-RU" dirty="0" smtClean="0"/>
                        <a:t>2022-2023</a:t>
                      </a:r>
                      <a:endParaRPr lang="ru-RU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Аналитика и корректирование.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2023-2024</a:t>
                      </a:r>
                      <a:endParaRPr lang="ru-RU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Аналитика и корректирование.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2024-2025</a:t>
                      </a:r>
                      <a:endParaRPr lang="ru-RU" dirty="0"/>
                    </a:p>
                  </a:txBody>
                  <a:tcPr/>
                </a:tc>
              </a:tr>
              <a:tr h="2712105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ru-RU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этап: </a:t>
                      </a:r>
                    </a:p>
                    <a:p>
                      <a:r>
                        <a:rPr lang="ru-RU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Конструирование и апробация.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2 этап</a:t>
                      </a:r>
                    </a:p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Системное</a:t>
                      </a:r>
                      <a:r>
                        <a:rPr lang="ru-RU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применение практик в образовательном процессе.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3 этап</a:t>
                      </a:r>
                    </a:p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Мониторинг и анализ достигнутых результатов.</a:t>
                      </a:r>
                    </a:p>
                    <a:p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xmlns="" id="{12EB8DDB-CFBD-4EA7-8977-6CD85DFD1479}"/>
              </a:ext>
            </a:extLst>
          </p:cNvPr>
          <p:cNvSpPr txBox="1">
            <a:spLocks/>
          </p:cNvSpPr>
          <p:nvPr/>
        </p:nvSpPr>
        <p:spPr>
          <a:xfrm>
            <a:off x="542197" y="-1026788"/>
            <a:ext cx="10515600" cy="1598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b="1" dirty="0">
              <a:solidFill>
                <a:srgbClr val="DE4529"/>
              </a:solidFill>
            </a:endParaRPr>
          </a:p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E997F56A-B096-4652-964C-CAD2B242AD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243590" y="5661749"/>
            <a:ext cx="832445" cy="972243"/>
          </a:xfrm>
          <a:prstGeom prst="rect">
            <a:avLst/>
          </a:prstGeom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953036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Проект «Учительская кооперация как  ресурс повышения методической компетенции педагога»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343580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Логика реализации проекта</a:t>
            </a:r>
            <a:endParaRPr lang="ru-RU" dirty="0"/>
          </a:p>
        </p:txBody>
      </p:sp>
      <p:pic>
        <p:nvPicPr>
          <p:cNvPr id="3076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 bwMode="auto">
          <a:xfrm>
            <a:off x="839788" y="2076994"/>
            <a:ext cx="5157787" cy="4094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Текст 7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356643"/>
          </a:xfrm>
        </p:spPr>
        <p:txBody>
          <a:bodyPr>
            <a:normAutofit fontScale="25000" lnSpcReduction="20000"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sz="7200" b="0" dirty="0" smtClean="0">
                <a:latin typeface="Times New Roman" pitchFamily="18" charset="0"/>
                <a:cs typeface="Times New Roman" pitchFamily="18" charset="0"/>
              </a:rPr>
              <a:t>Цели и задачи</a:t>
            </a:r>
            <a:endParaRPr lang="ru-RU" sz="72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sz="quarter" idx="4"/>
          </p:nvPr>
        </p:nvSpPr>
        <p:spPr>
          <a:xfrm>
            <a:off x="6106886" y="2126252"/>
            <a:ext cx="5183188" cy="3684588"/>
          </a:xfrm>
        </p:spPr>
        <p:txBody>
          <a:bodyPr>
            <a:normAutofit fontScale="92500" lnSpcReduction="10000"/>
          </a:bodyPr>
          <a:lstStyle/>
          <a:p>
            <a:pPr algn="just">
              <a:buNone/>
            </a:pPr>
            <a:r>
              <a:rPr lang="ru-RU" dirty="0" smtClean="0"/>
              <a:t>- р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азработать локальные нормативные документы,  регламентирующие деятельность педагога при проведении анализа урока.</a:t>
            </a:r>
          </a:p>
          <a:p>
            <a:pPr algn="just">
              <a:buFontTx/>
              <a:buChar char="-"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создать условия для каждого учителя  «прожить» позиции эксперта, управленца в составе УК, педагога-наставника.</a:t>
            </a:r>
          </a:p>
          <a:p>
            <a:pPr algn="just">
              <a:buFontTx/>
              <a:buChar char="-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разработать регламент действий педагогов при применении технологии «Портфолио -процесса».</a:t>
            </a:r>
          </a:p>
          <a:p>
            <a:pPr algn="just">
              <a:buFontTx/>
              <a:buChar char="-"/>
            </a:pPr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019822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652463" y="558800"/>
          <a:ext cx="11083926" cy="421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94642"/>
                <a:gridCol w="3694642"/>
                <a:gridCol w="3694642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Задача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Результат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Показатель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Разработать локальные нормативные документы  регламентирующие деятельность педагога при проведении анализа урока.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Разработан</a:t>
                      </a:r>
                      <a:r>
                        <a:rPr lang="ru-RU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регламент действий педагога при анализе урока с учетом технологий ФПИ,ЗСИ,ЗСО.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Наличие локальных документов.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Создать условия для каждого учителя  «прожить» позиции эксперта, аналитика.  </a:t>
                      </a:r>
                    </a:p>
                    <a:p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100%</a:t>
                      </a:r>
                      <a:r>
                        <a:rPr lang="ru-RU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педагогов «проживут» позиции эксперта, управленца в составе УК, педагога-наставника</a:t>
                      </a:r>
                      <a:endParaRPr lang="ru-RU" sz="18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Доля учителей которые могут занять  позицию эксперта,</a:t>
                      </a:r>
                      <a:r>
                        <a:rPr lang="ru-RU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управленца в составе УК, педагога-наставника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Разработка регламента действий</a:t>
                      </a:r>
                      <a:r>
                        <a:rPr lang="ru-RU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педагогов при применении технологии «Портфолио -процесса».</a:t>
                      </a:r>
                      <a:endParaRPr lang="ru-RU" sz="18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50%</a:t>
                      </a:r>
                      <a:r>
                        <a:rPr lang="ru-RU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педагогов применят в учебном процессе технологию «Портфолио -процесса»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Доля педагогов применяющих на практике технологию портфолио -процесса.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Заголовок 1">
            <a:extLst>
              <a:ext uri="{FF2B5EF4-FFF2-40B4-BE49-F238E27FC236}">
                <a16:creationId xmlns:a16="http://schemas.microsoft.com/office/drawing/2014/main" xmlns="" id="{12EB8DDB-CFBD-4EA7-8977-6CD85DFD1479}"/>
              </a:ext>
            </a:extLst>
          </p:cNvPr>
          <p:cNvSpPr txBox="1">
            <a:spLocks/>
          </p:cNvSpPr>
          <p:nvPr/>
        </p:nvSpPr>
        <p:spPr>
          <a:xfrm>
            <a:off x="652533" y="51248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dirty="0"/>
          </a:p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59EE4557-6A8D-4978-9841-3D7E991CB6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243590" y="5661749"/>
            <a:ext cx="832445" cy="97224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18456" y="4885509"/>
            <a:ext cx="1093361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Основные мероприятия:</a:t>
            </a:r>
          </a:p>
          <a:p>
            <a:pPr marL="342900" indent="-342900"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Школьный семинар «Запуск проекта: разработка и утверждение локальных нормативных актов»</a:t>
            </a:r>
          </a:p>
          <a:p>
            <a:pPr marL="342900" indent="-342900"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Урок –рабочая площадка (апробация технологии портфолио-процесса).</a:t>
            </a:r>
          </a:p>
          <a:p>
            <a:pPr marL="342900" indent="-342900"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Методическое событие «Представление опыта».</a:t>
            </a:r>
          </a:p>
          <a:p>
            <a:pPr marL="342900" indent="-34290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Сроки реализации проекта – 2022-2023 учебный год.</a:t>
            </a:r>
          </a:p>
          <a:p>
            <a:pPr marL="342900" indent="-342900">
              <a:buAutoNum type="arabicPeriod"/>
            </a:pPr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Содержимое 2">
            <a:extLst>
              <a:ext uri="{FF2B5EF4-FFF2-40B4-BE49-F238E27FC236}">
                <a16:creationId xmlns:a16="http://schemas.microsoft.com/office/drawing/2014/main" xmlns="" id="{79A1978D-849C-4261-B74B-4D1524AA4F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9752" y="1031539"/>
            <a:ext cx="11083856" cy="6072188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None/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Срок реализации: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2022-2025 г.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Целевая группа: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участники образовательного процесса.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Идея: изменить образовательную среду так, что бы каждый ученик и педагог достигал своего уровня.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Цель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проекта: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изменение образовательной среды как способ снижения школьной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неуспешности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buNone/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Задачи:</a:t>
            </a:r>
          </a:p>
          <a:p>
            <a:pPr algn="just">
              <a:buFontTx/>
              <a:buChar char="-"/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Совершенствовать режим работы школы с учетом подвозимых детей, работы центра «Точка Роста», компьютерного класса;</a:t>
            </a:r>
          </a:p>
          <a:p>
            <a:pPr algn="just">
              <a:buFontTx/>
              <a:buChar char="-"/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изменить условия работы с группой «слабоуспевающих» детей, за счет изменения расписания работы группы продленного дня:</a:t>
            </a:r>
          </a:p>
          <a:p>
            <a:pPr algn="just">
              <a:buFontTx/>
              <a:buChar char="-"/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Выделить единый день для ликвидации пробелов «Продленная среда» (отменить в этот день домашние задание);</a:t>
            </a:r>
          </a:p>
          <a:p>
            <a:pPr algn="just">
              <a:buFontTx/>
              <a:buChar char="-"/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Провести зонирование в кабинетах, коридорах, выделить отдельные кабинеты для предметов;</a:t>
            </a:r>
          </a:p>
          <a:p>
            <a:pPr algn="just">
              <a:buFontTx/>
              <a:buChar char="-"/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Изменить подход к формированию плана ВД, УП в части формирования участниками образовательных отношений.</a:t>
            </a:r>
          </a:p>
          <a:p>
            <a:pPr algn="just">
              <a:buFontTx/>
              <a:buChar char="-"/>
              <a:defRPr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  <a:defRPr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xmlns="" id="{12EB8DDB-CFBD-4EA7-8977-6CD85DFD1479}"/>
              </a:ext>
            </a:extLst>
          </p:cNvPr>
          <p:cNvSpPr txBox="1">
            <a:spLocks/>
          </p:cNvSpPr>
          <p:nvPr/>
        </p:nvSpPr>
        <p:spPr>
          <a:xfrm>
            <a:off x="554072" y="184494"/>
            <a:ext cx="10515600" cy="8344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ПРОЕКТ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«Продуктивная «Среда»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3D1E0D88-09F2-4C02-8CF9-847EEE68B5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243590" y="5661749"/>
            <a:ext cx="832445" cy="972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130874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FCC5D31-4496-4236-AB5F-BC5A082D63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1257"/>
            <a:ext cx="10515600" cy="748147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Планируемые результаты 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(критерии/показатели результатов)</a:t>
            </a:r>
            <a:r>
              <a:rPr lang="ru-RU" sz="2400" dirty="0">
                <a:solidFill>
                  <a:srgbClr val="DE4529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solidFill>
                  <a:srgbClr val="DE4529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280060" y="1080656"/>
          <a:ext cx="11215254" cy="6470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45083"/>
                <a:gridCol w="2078182"/>
                <a:gridCol w="961901"/>
                <a:gridCol w="1116280"/>
                <a:gridCol w="914400"/>
                <a:gridCol w="1199408"/>
              </a:tblGrid>
              <a:tr h="701002">
                <a:tc>
                  <a:txBody>
                    <a:bodyPr/>
                    <a:lstStyle/>
                    <a:p>
                      <a:r>
                        <a:rPr lang="ru-RU" dirty="0" smtClean="0"/>
                        <a:t>Задача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Показатель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447675" algn="l"/>
                        </a:tabLs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Текущее значение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447675" algn="l"/>
                        </a:tabLs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2021-2022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17780" marB="1778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447675" algn="l"/>
                        </a:tabLs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Целевое значение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447675" algn="l"/>
                        </a:tabLs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(2022-2023)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17780" marB="1778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447675" algn="l"/>
                        </a:tabLs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Целевое значение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447675" algn="l"/>
                        </a:tabLs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(2023-2024)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17780" marB="1778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447675" algn="l"/>
                        </a:tabLs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Целевое значение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447675" algn="l"/>
                        </a:tabLs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(2024-2025)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17780" marB="17780"/>
                </a:tc>
              </a:tr>
              <a:tr h="125360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Совершенствовать режим работы школы с учетом подвозимых детей, работы центра «Точка Роста», компьютерного класса;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100" dirty="0" smtClean="0">
                          <a:latin typeface="Times New Roman"/>
                          <a:ea typeface="Times New Roman"/>
                          <a:cs typeface="Times New Roman"/>
                        </a:rPr>
                        <a:t>Изменен</a:t>
                      </a:r>
                      <a:r>
                        <a:rPr lang="ru-RU" sz="11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режим работы школы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1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lang="ru-RU" sz="1100" baseline="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да\нет</a:t>
                      </a:r>
                      <a:r>
                        <a:rPr lang="ru-RU" sz="11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)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17780" marB="1778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17780" marB="1778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17780" marB="1778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447675" algn="l"/>
                        </a:tabLst>
                      </a:pP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17780" marB="1778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447675" algn="l"/>
                        </a:tabLst>
                      </a:pP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17780" marB="17780"/>
                </a:tc>
              </a:tr>
              <a:tr h="964313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Изменить условия работы с группой «слабоуспевающих» детей, за счет изменения расписания работы группы продленного дня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Изменено расписание работы с группой «слабоуспевающих»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(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да\нет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)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17780" marB="1778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endParaRPr lang="ru-RU" sz="1100" dirty="0">
                        <a:solidFill>
                          <a:srgbClr val="FF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17780" marB="1778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endParaRPr lang="ru-RU" sz="1100" dirty="0">
                        <a:solidFill>
                          <a:srgbClr val="FF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17780" marB="1778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447675" algn="l"/>
                        </a:tabLst>
                      </a:pPr>
                      <a:endParaRPr lang="ru-RU" sz="1100" dirty="0">
                        <a:solidFill>
                          <a:srgbClr val="FF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17780" marB="1778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447675" algn="l"/>
                        </a:tabLst>
                      </a:pPr>
                      <a:endParaRPr lang="ru-RU" sz="1100" dirty="0">
                        <a:solidFill>
                          <a:srgbClr val="FF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17780" marB="17780"/>
                </a:tc>
              </a:tr>
              <a:tr h="96431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Выделить единый день для ликвидации пробелов «Продленная среда» (отменить в этот день домашние задание);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Выделен</a:t>
                      </a:r>
                      <a:r>
                        <a:rPr lang="ru-RU" sz="12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единый день для ликвидации пробелов (</a:t>
                      </a:r>
                      <a:r>
                        <a:rPr lang="ru-RU" sz="1200" baseline="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да\нет</a:t>
                      </a:r>
                      <a:r>
                        <a:rPr lang="ru-RU" sz="12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)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17780" marB="1778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17780" marB="1778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17780" marB="1778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447675" algn="l"/>
                        </a:tabLst>
                      </a:pP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17780" marB="1778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447675" algn="l"/>
                        </a:tabLst>
                      </a:pP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17780" marB="17780"/>
                </a:tc>
              </a:tr>
              <a:tr h="1051838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Провести зонирование в кабинетах, коридорах, выделить отдельные кабинеты для предметов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Проведено</a:t>
                      </a:r>
                      <a:r>
                        <a:rPr lang="ru-RU" sz="1400" baseline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зонирование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400" baseline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(</a:t>
                      </a:r>
                      <a:r>
                        <a:rPr lang="ru-RU" sz="1400" baseline="0" dirty="0" err="1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да\нет</a:t>
                      </a:r>
                      <a:r>
                        <a:rPr lang="ru-RU" sz="1400" baseline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)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17780" marB="1778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17780" marB="1778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17780" marB="1778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447675" algn="l"/>
                        </a:tabLst>
                      </a:pP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17780" marB="1778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447675" algn="l"/>
                        </a:tabLst>
                      </a:pP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17780" marB="17780"/>
                </a:tc>
              </a:tr>
              <a:tr h="73930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Изменить подход к формированию плана ВД, УП в части формирования участниками образовательных отношений.</a:t>
                      </a:r>
                    </a:p>
                    <a:p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Изменено</a:t>
                      </a:r>
                      <a:r>
                        <a:rPr lang="ru-RU" sz="12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содержание плана ВД и УП в части формируемой участниками образовательных отношений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2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lang="ru-RU" sz="1200" baseline="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да\нет</a:t>
                      </a:r>
                      <a:r>
                        <a:rPr lang="ru-RU" sz="12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)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17780" marB="1778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17780" marB="1778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17780" marB="1778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447675" algn="l"/>
                        </a:tabLst>
                      </a:pP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17780" marB="1778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447675" algn="l"/>
                        </a:tabLst>
                      </a:pP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17780" marB="17780"/>
                </a:tc>
              </a:tr>
            </a:tbl>
          </a:graphicData>
        </a:graphic>
      </p:graphicFrame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2A2D3510-1B62-413D-865A-0ED0CD953C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243590" y="5661749"/>
            <a:ext cx="832445" cy="972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928512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056904" y="424502"/>
            <a:ext cx="10515600" cy="835025"/>
          </a:xfrm>
        </p:spPr>
        <p:txBody>
          <a:bodyPr>
            <a:normAutofit fontScale="90000"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Основные мероприятия проекта</a:t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902525" y="1175761"/>
            <a:ext cx="10515600" cy="4918075"/>
          </a:xfrm>
        </p:spPr>
        <p:txBody>
          <a:bodyPr>
            <a:normAutofit fontScale="92500" lnSpcReduction="20000"/>
          </a:bodyPr>
          <a:lstStyle/>
          <a:p>
            <a:pPr marL="360000" indent="45720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-Разработать локальную нормативную документацию, регламентирующую деятельность педагога по изменению образовательной среды (расписание, гибкие графики работы педагогов в день ликвидации пробелов, оценочные листы  и т.д.);</a:t>
            </a:r>
          </a:p>
          <a:p>
            <a:pPr marL="360000" indent="45720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Открыть зоны в школьном пространстве для оптимальной работы.</a:t>
            </a:r>
          </a:p>
          <a:p>
            <a:pPr marL="360000" indent="45720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Дефициты: </a:t>
            </a:r>
          </a:p>
          <a:p>
            <a:pPr marL="360000" indent="45720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-недостаточный уровень управленческой компетенции административной команды;</a:t>
            </a:r>
          </a:p>
          <a:p>
            <a:pPr marL="360000" indent="45720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- отсутствие  образовательного пространства для педагогического общения  (снятие профессиональных дефицитов).</a:t>
            </a:r>
          </a:p>
          <a:p>
            <a:pPr marL="360000" indent="45720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Запрос/Заказ на сотрудничество с ММЦ, центр КСО</a:t>
            </a:r>
          </a:p>
          <a:p>
            <a:pPr marL="514350" indent="-514350" algn="just">
              <a:lnSpc>
                <a:spcPct val="120000"/>
              </a:lnSpc>
              <a:spcBef>
                <a:spcPts val="0"/>
              </a:spcBef>
              <a:buAutoNum type="arabicPeriod"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39788" y="457200"/>
            <a:ext cx="10833656" cy="742208"/>
          </a:xfrm>
        </p:spPr>
        <p:txBody>
          <a:bodyPr>
            <a:normAutofit/>
          </a:bodyPr>
          <a:lstStyle/>
          <a:p>
            <a:r>
              <a:rPr lang="ru-RU" dirty="0" smtClean="0"/>
              <a:t>Краткая информация о школе</a:t>
            </a:r>
            <a:endParaRPr lang="ru-RU" dirty="0"/>
          </a:p>
        </p:txBody>
      </p:sp>
      <p:pic>
        <p:nvPicPr>
          <p:cNvPr id="2050" name="Picture 2" descr="C:\Users\admin\Downloads\IMG_4596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261256" y="1282536"/>
            <a:ext cx="3467595" cy="3144620"/>
          </a:xfrm>
          <a:prstGeom prst="rect">
            <a:avLst/>
          </a:prstGeom>
          <a:noFill/>
        </p:spPr>
      </p:pic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 flipV="1">
            <a:off x="7501845" y="432263"/>
            <a:ext cx="3886591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graphicFrame>
        <p:nvGraphicFramePr>
          <p:cNvPr id="10" name="Содержимое 9"/>
          <p:cNvGraphicFramePr>
            <a:graphicFrameLocks noGrp="1"/>
          </p:cNvGraphicFramePr>
          <p:nvPr>
            <p:ph sz="quarter" idx="4294967295"/>
          </p:nvPr>
        </p:nvGraphicFramePr>
        <p:xfrm>
          <a:off x="6988175" y="1614488"/>
          <a:ext cx="5204361" cy="38262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34787"/>
                <a:gridCol w="1734787"/>
                <a:gridCol w="1734787"/>
              </a:tblGrid>
              <a:tr h="119157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Общее количество обучающихся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Подвозимые</a:t>
                      </a:r>
                    </a:p>
                    <a:p>
                      <a:r>
                        <a:rPr lang="ru-RU" dirty="0" smtClean="0"/>
                        <a:t>обучающиеся</a:t>
                      </a:r>
                      <a:endParaRPr lang="ru-RU" dirty="0"/>
                    </a:p>
                  </a:txBody>
                  <a:tcPr/>
                </a:tc>
              </a:tr>
              <a:tr h="834101">
                <a:tc>
                  <a:txBody>
                    <a:bodyPr/>
                    <a:lstStyle/>
                    <a:p>
                      <a:r>
                        <a:rPr lang="ru-RU" dirty="0" smtClean="0"/>
                        <a:t>Начальная школа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10</a:t>
                      </a:r>
                      <a:endParaRPr lang="ru-RU" dirty="0"/>
                    </a:p>
                  </a:txBody>
                  <a:tcPr/>
                </a:tc>
              </a:tr>
              <a:tr h="834101">
                <a:tc>
                  <a:txBody>
                    <a:bodyPr/>
                    <a:lstStyle/>
                    <a:p>
                      <a:r>
                        <a:rPr lang="ru-RU" dirty="0" smtClean="0"/>
                        <a:t>Основная школа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/>
                </a:tc>
              </a:tr>
              <a:tr h="483249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83249">
                <a:tc>
                  <a:txBody>
                    <a:bodyPr/>
                    <a:lstStyle/>
                    <a:p>
                      <a:r>
                        <a:rPr lang="ru-RU" dirty="0" smtClean="0"/>
                        <a:t>Старшая школа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8" name="Содержимое 6" descr="IMG_20220517_09395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16334" y="3871355"/>
            <a:ext cx="3597110" cy="20686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DCC70186-B2AD-4B29-B595-FFC27FA6175B}"/>
              </a:ext>
            </a:extLst>
          </p:cNvPr>
          <p:cNvSpPr/>
          <p:nvPr/>
        </p:nvSpPr>
        <p:spPr>
          <a:xfrm>
            <a:off x="381308" y="549901"/>
            <a:ext cx="6388947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600" b="1" dirty="0">
                <a:solidFill>
                  <a:srgbClr val="DE4529"/>
                </a:solidFill>
              </a:rPr>
              <a:t>СПАСИБО </a:t>
            </a:r>
            <a:br>
              <a:rPr lang="ru-RU" sz="6600" b="1" dirty="0">
                <a:solidFill>
                  <a:srgbClr val="DE4529"/>
                </a:solidFill>
              </a:rPr>
            </a:br>
            <a:r>
              <a:rPr lang="ru-RU" sz="6600" b="1" dirty="0">
                <a:solidFill>
                  <a:srgbClr val="DE4529"/>
                </a:solidFill>
              </a:rPr>
              <a:t>ЗА ВНИМАНИЕ! </a:t>
            </a:r>
            <a:endParaRPr lang="ru-RU" sz="6600" dirty="0">
              <a:solidFill>
                <a:srgbClr val="DE4529"/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BD5B2C1A-C659-4558-8808-8AA312698DE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511482" y="4388925"/>
            <a:ext cx="1765262" cy="1765262"/>
          </a:xfrm>
          <a:prstGeom prst="rect">
            <a:avLst/>
          </a:prstGeom>
        </p:spPr>
      </p:pic>
      <p:grpSp>
        <p:nvGrpSpPr>
          <p:cNvPr id="37" name="Группа 36">
            <a:extLst>
              <a:ext uri="{FF2B5EF4-FFF2-40B4-BE49-F238E27FC236}">
                <a16:creationId xmlns:a16="http://schemas.microsoft.com/office/drawing/2014/main" xmlns="" id="{E1428EEF-5ADD-4EFA-AC44-BA79D6391941}"/>
              </a:ext>
            </a:extLst>
          </p:cNvPr>
          <p:cNvGrpSpPr/>
          <p:nvPr/>
        </p:nvGrpSpPr>
        <p:grpSpPr>
          <a:xfrm>
            <a:off x="5832800" y="4388925"/>
            <a:ext cx="3678682" cy="1775344"/>
            <a:chOff x="6116756" y="1041231"/>
            <a:chExt cx="3678682" cy="1783836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xmlns="" id="{D41AF15A-173C-486D-8875-784B034D28E0}"/>
                </a:ext>
              </a:extLst>
            </p:cNvPr>
            <p:cNvSpPr txBox="1"/>
            <p:nvPr/>
          </p:nvSpPr>
          <p:spPr>
            <a:xfrm>
              <a:off x="6116756" y="1041231"/>
              <a:ext cx="3678682" cy="16773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ru-RU" sz="1700" b="1" i="0" dirty="0">
                  <a:solidFill>
                    <a:srgbClr val="333333"/>
                  </a:solidFill>
                  <a:effectLst/>
                </a:rPr>
                <a:t>Красноярский краевой институт повышения квалификации </a:t>
              </a:r>
              <a:br>
                <a:rPr lang="ru-RU" sz="1700" b="1" i="0" dirty="0">
                  <a:solidFill>
                    <a:srgbClr val="333333"/>
                  </a:solidFill>
                  <a:effectLst/>
                </a:rPr>
              </a:br>
              <a:r>
                <a:rPr lang="ru-RU" sz="1700" b="1" i="0" dirty="0">
                  <a:solidFill>
                    <a:srgbClr val="333333"/>
                  </a:solidFill>
                  <a:effectLst/>
                </a:rPr>
                <a:t>и профессиональной переподготовки работников образования</a:t>
              </a:r>
            </a:p>
            <a:p>
              <a:pPr algn="r"/>
              <a:endParaRPr lang="ru-RU" dirty="0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xmlns="" id="{4BF0666D-A7B1-4E8C-9E69-E095BBADDA3B}"/>
                </a:ext>
              </a:extLst>
            </p:cNvPr>
            <p:cNvSpPr txBox="1"/>
            <p:nvPr/>
          </p:nvSpPr>
          <p:spPr>
            <a:xfrm>
              <a:off x="8267456" y="2424957"/>
              <a:ext cx="1527982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ru-RU" sz="2000" dirty="0">
                  <a:solidFill>
                    <a:schemeClr val="bg1">
                      <a:lumMod val="50000"/>
                    </a:schemeClr>
                  </a:solidFill>
                  <a:latin typeface="+mn-lt"/>
                  <a:ea typeface="Segoe UI" panose="020B0502040204020203" pitchFamily="34" charset="0"/>
                  <a:cs typeface="Segoe UI" panose="020B0502040204020203" pitchFamily="34" charset="0"/>
                  <a:hlinkClick r:id="rId3">
                    <a:extLst>
                      <a:ext uri="{A12FA001-AC4F-418D-AE19-62706E023703}">
                        <ahyp:hlinkClr xmlns:ahyp="http://schemas.microsoft.com/office/drawing/2018/hyperlinkcolor" xmlns="" val="tx"/>
                      </a:ext>
                    </a:extLst>
                  </a:hlinkClick>
                </a:rPr>
                <a:t>www.kipk.ru</a:t>
              </a:r>
              <a:r>
                <a:rPr lang="ru-RU" altLang="ru-RU" sz="2000" dirty="0">
                  <a:solidFill>
                    <a:schemeClr val="bg1">
                      <a:lumMod val="50000"/>
                    </a:schemeClr>
                  </a:solidFill>
                  <a:latin typeface="+mn-lt"/>
                  <a:ea typeface="Segoe UI" panose="020B0502040204020203" pitchFamily="34" charset="0"/>
                  <a:cs typeface="Segoe UI" panose="020B0502040204020203" pitchFamily="34" charset="0"/>
                </a:rPr>
                <a:t> </a:t>
              </a:r>
              <a:endParaRPr lang="ru-RU" sz="2000" dirty="0"/>
            </a:p>
          </p:txBody>
        </p:sp>
      </p:grpSp>
      <p:grpSp>
        <p:nvGrpSpPr>
          <p:cNvPr id="6" name="Группа 5">
            <a:extLst>
              <a:ext uri="{FF2B5EF4-FFF2-40B4-BE49-F238E27FC236}">
                <a16:creationId xmlns:a16="http://schemas.microsoft.com/office/drawing/2014/main" xmlns="" id="{BEFC4AD1-9489-4315-A4E6-59EE0C6C48F0}"/>
              </a:ext>
            </a:extLst>
          </p:cNvPr>
          <p:cNvGrpSpPr/>
          <p:nvPr/>
        </p:nvGrpSpPr>
        <p:grpSpPr>
          <a:xfrm>
            <a:off x="654019" y="4329596"/>
            <a:ext cx="2323364" cy="1877952"/>
            <a:chOff x="6837526" y="4398315"/>
            <a:chExt cx="2445021" cy="1976286"/>
          </a:xfrm>
        </p:grpSpPr>
        <p:pic>
          <p:nvPicPr>
            <p:cNvPr id="17" name="Рисунок 16">
              <a:extLst>
                <a:ext uri="{FF2B5EF4-FFF2-40B4-BE49-F238E27FC236}">
                  <a16:creationId xmlns:a16="http://schemas.microsoft.com/office/drawing/2014/main" xmlns="" id="{933EE5CB-DC01-485E-90A6-18DAC3F4CAE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837526" y="4398315"/>
              <a:ext cx="1959235" cy="1976286"/>
            </a:xfrm>
            <a:prstGeom prst="rect">
              <a:avLst/>
            </a:prstGeom>
          </p:spPr>
        </p:pic>
        <p:pic>
          <p:nvPicPr>
            <p:cNvPr id="26" name="Рисунок 25">
              <a:extLst>
                <a:ext uri="{FF2B5EF4-FFF2-40B4-BE49-F238E27FC236}">
                  <a16:creationId xmlns:a16="http://schemas.microsoft.com/office/drawing/2014/main" xmlns="" id="{31F90693-5096-4F52-BE84-5D435C7F99D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8641812" y="5480655"/>
              <a:ext cx="640735" cy="611194"/>
            </a:xfrm>
            <a:prstGeom prst="rect">
              <a:avLst/>
            </a:prstGeom>
          </p:spPr>
        </p:pic>
      </p:grpSp>
      <p:grpSp>
        <p:nvGrpSpPr>
          <p:cNvPr id="8" name="Группа 7">
            <a:extLst>
              <a:ext uri="{FF2B5EF4-FFF2-40B4-BE49-F238E27FC236}">
                <a16:creationId xmlns:a16="http://schemas.microsoft.com/office/drawing/2014/main" xmlns="" id="{21433FE7-B823-419E-A7A4-20CAB7AFDF14}"/>
              </a:ext>
            </a:extLst>
          </p:cNvPr>
          <p:cNvGrpSpPr/>
          <p:nvPr/>
        </p:nvGrpSpPr>
        <p:grpSpPr>
          <a:xfrm>
            <a:off x="3713272" y="4327539"/>
            <a:ext cx="2299113" cy="1877952"/>
            <a:chOff x="9113667" y="4350284"/>
            <a:chExt cx="2419500" cy="1976286"/>
          </a:xfrm>
        </p:grpSpPr>
        <p:pic>
          <p:nvPicPr>
            <p:cNvPr id="34" name="Рисунок 33">
              <a:extLst>
                <a:ext uri="{FF2B5EF4-FFF2-40B4-BE49-F238E27FC236}">
                  <a16:creationId xmlns:a16="http://schemas.microsoft.com/office/drawing/2014/main" xmlns="" id="{4AAFD427-2ED8-4F58-8C19-1EC09663CFB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9113667" y="4350284"/>
              <a:ext cx="1959235" cy="1976286"/>
            </a:xfrm>
            <a:prstGeom prst="rect">
              <a:avLst/>
            </a:prstGeom>
          </p:spPr>
        </p:pic>
        <p:pic>
          <p:nvPicPr>
            <p:cNvPr id="24" name="Рисунок 23">
              <a:extLst>
                <a:ext uri="{FF2B5EF4-FFF2-40B4-BE49-F238E27FC236}">
                  <a16:creationId xmlns:a16="http://schemas.microsoft.com/office/drawing/2014/main" xmlns="" id="{F1D7831B-85B2-43F5-B911-8D870CD9388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0963612" y="5517017"/>
              <a:ext cx="569555" cy="543295"/>
            </a:xfrm>
            <a:prstGeom prst="rect">
              <a:avLst/>
            </a:prstGeom>
          </p:spPr>
        </p:pic>
      </p:grpSp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95C5D32E-1126-41F1-84DC-35536ABF346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243590" y="5661749"/>
            <a:ext cx="832445" cy="972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089680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23208" y="400751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Результаты ВПР (математика, русский язык)</a:t>
            </a:r>
            <a:br>
              <a:rPr lang="ru-RU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4  класс -2019 год; 5 класс - 2020 год (сравнительные результаты одних и тех же детей)</a:t>
            </a:r>
            <a:br>
              <a:rPr lang="ru-RU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математика                                     русский язык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838200" y="1825626"/>
          <a:ext cx="3852553" cy="31145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Диаграмма 4"/>
          <p:cNvGraphicFramePr/>
          <p:nvPr/>
        </p:nvGraphicFramePr>
        <p:xfrm>
          <a:off x="4600574" y="2291939"/>
          <a:ext cx="4685929" cy="20181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83771" y="4845130"/>
            <a:ext cx="966651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Математика -  повышение  доли обучающихся получивших «2» с 0% до 12% ,  снижение доли обучающихся получивших   «5»   с 80% до 25%.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Русский язык - увеличение доли обучающихся получивших «2» с 0% до 25%, увеличение доли обучающихся получивших «3» с 0% до 62%, и снижение доли обучающихся получивших «4» и «5». 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Результаты ВПР 5класс- 2019 год, 6 класс – 2020 год (одни и те же обучающиеся)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1600" dirty="0" smtClean="0"/>
              <a:t>математика                                                                                        русский язык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838200" y="1825624"/>
          <a:ext cx="5479473" cy="28057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Диаграмма 4"/>
          <p:cNvGraphicFramePr/>
          <p:nvPr/>
        </p:nvGraphicFramePr>
        <p:xfrm>
          <a:off x="6429004" y="2562225"/>
          <a:ext cx="5105400" cy="19978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24395" y="5106390"/>
            <a:ext cx="103790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Математика- увеличивается доля обучающихся получивших «2» с 11% до 28%, увеличение доли обучающихся получивших «3» с 11% до 42% и снижение доли обучающихся получивших «4» и «5».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Русский язык –увеличение доли обучающихся получивших  «2» с   22% до 71%,  всего 14% обучающихся получили «3» 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000" dirty="0" smtClean="0"/>
              <a:t>Результаты ВПР 6класс – 2019 год, 7 класс – 2020 год (одни и те же дети)</a:t>
            </a:r>
            <a:br>
              <a:rPr lang="ru-RU" sz="2000" dirty="0" smtClean="0"/>
            </a:br>
            <a:r>
              <a:rPr lang="ru-RU" sz="1600" dirty="0" smtClean="0"/>
              <a:t>математика                                                                                       русский язык</a:t>
            </a:r>
            <a:endParaRPr lang="ru-RU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861951" y="1564368"/>
          <a:ext cx="4565073" cy="32095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Диаграмма 5"/>
          <p:cNvGraphicFramePr/>
          <p:nvPr/>
        </p:nvGraphicFramePr>
        <p:xfrm>
          <a:off x="6424984" y="1642011"/>
          <a:ext cx="4543425" cy="2552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22514" y="5165766"/>
            <a:ext cx="111628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Математика- увеличение доли обучающихся получивших  «2» с 20% до 75%,  Русский язык – увеличение доли обучающихся получивших «2» с 40% до 62%.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32402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Результаты ВПР за 3 года  по предметам «математика» и «русский язык».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636320" y="1116280"/>
          <a:ext cx="10515600" cy="3870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28900"/>
                <a:gridCol w="2628900"/>
                <a:gridCol w="2628900"/>
                <a:gridCol w="2628900"/>
              </a:tblGrid>
              <a:tr h="320164">
                <a:tc>
                  <a:txBody>
                    <a:bodyPr/>
                    <a:lstStyle/>
                    <a:p>
                      <a:r>
                        <a:rPr lang="ru-RU" dirty="0" smtClean="0"/>
                        <a:t>Предмет \ класс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2019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2020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2021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Математика </a:t>
                      </a:r>
                    </a:p>
                    <a:p>
                      <a:r>
                        <a:rPr lang="ru-RU" dirty="0" smtClean="0"/>
                        <a:t>(5 класс)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 6 класс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7 класс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85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57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8 класс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62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80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Русский язык</a:t>
                      </a:r>
                    </a:p>
                    <a:p>
                      <a:r>
                        <a:rPr lang="ru-RU" dirty="0" smtClean="0"/>
                        <a:t>5 класс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71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6 класс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83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28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7 класс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75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62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83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8 класс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62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66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72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12519" y="5438899"/>
            <a:ext cx="101771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 результатом  2019 г. и 2020 г. </a:t>
            </a:r>
            <a:r>
              <a:rPr lang="ru-RU" dirty="0" smtClean="0"/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школа попала в ШНОР.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2021 году  улучшились результаты по русскому и математике в 5-6 классах, но рискованная  ситуация сохраняется в 7-8 классах. На уровне муниципалитета в 2021 г. вошли  в список школ с рисками.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96776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Анализ результатов ВПР 2021 год с выявлением «рискованных» предметов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861950" y="1148732"/>
          <a:ext cx="10515600" cy="370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8400"/>
                <a:gridCol w="1168400"/>
                <a:gridCol w="1168400"/>
                <a:gridCol w="1168400"/>
                <a:gridCol w="1168400"/>
                <a:gridCol w="1168400"/>
                <a:gridCol w="1168400"/>
                <a:gridCol w="1168400"/>
                <a:gridCol w="1168400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ru-RU" dirty="0" smtClean="0"/>
                        <a:t>5 класс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ru-RU" dirty="0" smtClean="0"/>
                        <a:t>6 класс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ru-RU" dirty="0" smtClean="0"/>
                        <a:t>7 класс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ru-RU" dirty="0" smtClean="0"/>
                        <a:t>8 класс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Calibri"/>
                          <a:ea typeface="Times New Roman"/>
                          <a:cs typeface="Times New Roman"/>
                        </a:rPr>
                        <a:t>Предмет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Times New Roman"/>
                          <a:cs typeface="Times New Roman"/>
                        </a:rPr>
                        <a:t>2020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Times New Roman"/>
                          <a:cs typeface="Times New Roman"/>
                        </a:rPr>
                        <a:t>2021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Times New Roman"/>
                          <a:cs typeface="Times New Roman"/>
                        </a:rPr>
                        <a:t>2020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Calibri"/>
                          <a:ea typeface="Times New Roman"/>
                          <a:cs typeface="Times New Roman"/>
                        </a:rPr>
                        <a:t>2021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Times New Roman"/>
                          <a:cs typeface="Times New Roman"/>
                        </a:rPr>
                        <a:t>2020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Times New Roman"/>
                          <a:cs typeface="Times New Roman"/>
                        </a:rPr>
                        <a:t>2021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Times New Roman"/>
                          <a:cs typeface="Times New Roman"/>
                        </a:rPr>
                        <a:t>2020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Calibri"/>
                          <a:ea typeface="Times New Roman"/>
                          <a:cs typeface="Times New Roman"/>
                        </a:rPr>
                        <a:t>2021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Calibri"/>
                          <a:ea typeface="Times New Roman"/>
                          <a:cs typeface="Times New Roman"/>
                        </a:rPr>
                        <a:t>Русский язык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Times New Roman"/>
                          <a:cs typeface="Times New Roman"/>
                        </a:rPr>
                        <a:t>12,5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Times New Roman"/>
                          <a:cs typeface="Times New Roman"/>
                        </a:rPr>
                        <a:t>83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Times New Roman"/>
                          <a:cs typeface="Times New Roman"/>
                        </a:rPr>
                        <a:t>28,57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62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83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66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72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Times New Roman"/>
                          <a:cs typeface="Times New Roman"/>
                        </a:rPr>
                        <a:t>Математика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Times New Roman"/>
                          <a:cs typeface="Times New Roman"/>
                        </a:rPr>
                        <a:t>16,67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Times New Roman"/>
                          <a:cs typeface="Times New Roman"/>
                        </a:rPr>
                        <a:t>33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Times New Roman"/>
                          <a:cs typeface="Times New Roman"/>
                        </a:rPr>
                        <a:t>85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Times New Roman"/>
                          <a:cs typeface="Times New Roman"/>
                        </a:rPr>
                        <a:t>57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62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80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Times New Roman"/>
                          <a:cs typeface="Times New Roman"/>
                        </a:rPr>
                        <a:t>Биология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Times New Roman"/>
                          <a:cs typeface="Times New Roman"/>
                        </a:rPr>
                        <a:t>62,5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Times New Roman"/>
                          <a:cs typeface="Times New Roman"/>
                        </a:rPr>
                        <a:t>50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Times New Roman"/>
                          <a:cs typeface="Times New Roman"/>
                        </a:rPr>
                        <a:t>71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Times New Roman"/>
                          <a:cs typeface="Times New Roman"/>
                        </a:rPr>
                        <a:t>33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62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70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Times New Roman"/>
                          <a:cs typeface="Times New Roman"/>
                        </a:rPr>
                        <a:t>История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Calibri"/>
                          <a:ea typeface="Times New Roman"/>
                          <a:cs typeface="Times New Roman"/>
                        </a:rPr>
                        <a:t>60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Times New Roman"/>
                          <a:cs typeface="Times New Roman"/>
                        </a:rPr>
                        <a:t>28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Times New Roman"/>
                          <a:cs typeface="Times New Roman"/>
                        </a:rPr>
                        <a:t>16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Times New Roman"/>
                          <a:cs typeface="Times New Roman"/>
                        </a:rPr>
                        <a:t>57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Times New Roman"/>
                          <a:cs typeface="Times New Roman"/>
                        </a:rPr>
                        <a:t>География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85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Times New Roman"/>
                          <a:cs typeface="Times New Roman"/>
                        </a:rPr>
                        <a:t>30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Times New Roman"/>
                          <a:cs typeface="Times New Roman"/>
                        </a:rPr>
                        <a:t>Обществознание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Times New Roman"/>
                          <a:cs typeface="Times New Roman"/>
                        </a:rPr>
                        <a:t>14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Times New Roman"/>
                          <a:cs typeface="Times New Roman"/>
                        </a:rPr>
                        <a:t>62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Times New Roman"/>
                          <a:cs typeface="Times New Roman"/>
                        </a:rPr>
                        <a:t>28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66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Times New Roman"/>
                          <a:cs typeface="Times New Roman"/>
                        </a:rPr>
                        <a:t>Физика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Times New Roman"/>
                          <a:cs typeface="Times New Roman"/>
                        </a:rPr>
                        <a:t>57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Times New Roman"/>
                          <a:cs typeface="Times New Roman"/>
                        </a:rPr>
                        <a:t>66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Times New Roman"/>
                          <a:cs typeface="Times New Roman"/>
                        </a:rPr>
                        <a:t>Химия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Calibri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88769" y="5035138"/>
            <a:ext cx="109609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 целью выявления рискованных предметов проведен анализ ВПР в 2021 году по всем предметам. Поэтому  программа предусматривает  меры недопущения ухудшения ситуации по эти предметам. 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FCC5D31-4496-4236-AB5F-BC5A082D63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DE4529"/>
                </a:solidFill>
              </a:rPr>
              <a:t>Актуальность программы</a:t>
            </a:r>
            <a:r>
              <a:rPr lang="ru-RU" dirty="0">
                <a:solidFill>
                  <a:srgbClr val="DE4529"/>
                </a:solidFill>
              </a:rPr>
              <a:t/>
            </a:r>
            <a:br>
              <a:rPr lang="ru-RU" dirty="0">
                <a:solidFill>
                  <a:srgbClr val="DE4529"/>
                </a:solidFill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195165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Анализ данных  за 2019 г., 2020 г.  показал что наблюдается  тенденция  увеличения доли  обучающихся получивших неудовлетворительные результаты по русскому языку  и математике. Анализируя результаты ВПР за 2021 год данная  тенденция  сохраняется в 7-8 классах.</a:t>
            </a:r>
          </a:p>
          <a:p>
            <a:pPr marL="0" indent="0"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Аналитические документы, предоставленные учителями-предметниками, позволили сделать вывод о низком уровне владения  аналитической компетеностью.  К тому же в школе  нет единого подхода к организации обучения, «один формирует, другой не формирует», что не позволяет системно работать над формированием определённых умений. Как следствие  снижение  образовательных результатов обучающихся по показателям  всех внешних оценочных процедур.</a:t>
            </a:r>
          </a:p>
          <a:p>
            <a:pPr marL="0" indent="0">
              <a:buNone/>
            </a:pPr>
            <a:endParaRPr lang="ru-RU" sz="2000" dirty="0" smtClean="0"/>
          </a:p>
          <a:p>
            <a:pPr marL="0" indent="0">
              <a:buNone/>
            </a:pPr>
            <a:endParaRPr lang="ru-RU" sz="2000" dirty="0" smtClean="0"/>
          </a:p>
          <a:p>
            <a:pPr marL="0" indent="0">
              <a:buNone/>
            </a:pPr>
            <a:endParaRPr lang="ru-RU" sz="2000" dirty="0" smtClean="0"/>
          </a:p>
          <a:p>
            <a:pPr marL="0" indent="0">
              <a:buNone/>
            </a:pPr>
            <a:endParaRPr lang="ru-RU" sz="4000" dirty="0"/>
          </a:p>
          <a:p>
            <a:pPr marL="0" indent="0">
              <a:buNone/>
            </a:pPr>
            <a:endParaRPr lang="ru-RU" sz="5400" dirty="0">
              <a:solidFill>
                <a:srgbClr val="DE4529"/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EC2EDE33-5B9F-4D32-80E8-7F2EDEB9AD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243590" y="5661749"/>
            <a:ext cx="832445" cy="972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828349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E9A562F8-CEF6-41E5-A576-D6D7D447210F}"/>
              </a:ext>
            </a:extLst>
          </p:cNvPr>
          <p:cNvSpPr txBox="1"/>
          <p:nvPr/>
        </p:nvSpPr>
        <p:spPr>
          <a:xfrm>
            <a:off x="1103699" y="481384"/>
            <a:ext cx="760510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ru-RU" sz="4000" b="1" dirty="0">
                <a:solidFill>
                  <a:srgbClr val="DE4529"/>
                </a:solidFill>
                <a:latin typeface="Calibri Light" panose="020F0302020204030204"/>
              </a:rPr>
              <a:t>Ключевая идея:</a:t>
            </a:r>
            <a:br>
              <a:rPr lang="ru-RU" sz="4000" b="1" dirty="0">
                <a:solidFill>
                  <a:srgbClr val="DE4529"/>
                </a:solidFill>
                <a:latin typeface="Calibri Light" panose="020F0302020204030204"/>
              </a:rPr>
            </a:b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rgbClr val="DE4529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cxnSp>
        <p:nvCxnSpPr>
          <p:cNvPr id="50" name="Прямая соединительная линия 49">
            <a:extLst>
              <a:ext uri="{FF2B5EF4-FFF2-40B4-BE49-F238E27FC236}">
                <a16:creationId xmlns:a16="http://schemas.microsoft.com/office/drawing/2014/main" xmlns="" id="{E84EED39-A95A-41E8-A8C3-05CB3027D466}"/>
              </a:ext>
            </a:extLst>
          </p:cNvPr>
          <p:cNvCxnSpPr/>
          <p:nvPr/>
        </p:nvCxnSpPr>
        <p:spPr>
          <a:xfrm flipV="1">
            <a:off x="898778" y="650322"/>
            <a:ext cx="0" cy="1116000"/>
          </a:xfrm>
          <a:prstGeom prst="line">
            <a:avLst/>
          </a:prstGeom>
          <a:solidFill>
            <a:schemeClr val="bg1"/>
          </a:solidFill>
          <a:ln w="57150">
            <a:solidFill>
              <a:srgbClr val="DE45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51" name="TextBox 50">
            <a:extLst>
              <a:ext uri="{FF2B5EF4-FFF2-40B4-BE49-F238E27FC236}">
                <a16:creationId xmlns:a16="http://schemas.microsoft.com/office/drawing/2014/main" xmlns="" id="{9D646905-90A9-403E-ABFD-6B3A2DB424C1}"/>
              </a:ext>
            </a:extLst>
          </p:cNvPr>
          <p:cNvSpPr txBox="1"/>
          <p:nvPr/>
        </p:nvSpPr>
        <p:spPr>
          <a:xfrm>
            <a:off x="1191484" y="1117154"/>
            <a:ext cx="10066324" cy="16927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Изменить образовательную среду так,  что бы каждый  субъект образовательных отношений (педагог, ученик, управленец)  имел возможность  повысить свой результат: ученики повысить академические результаты, педагоги ликвидировать профессиональные дефициты,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управленческая команда – эффективные практики управления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defRPr/>
            </a:pPr>
            <a:endParaRPr lang="ru-RU" sz="2400" dirty="0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xmlns="" id="{BC252035-0785-42E6-A7D5-EA7D50827C94}"/>
              </a:ext>
            </a:extLst>
          </p:cNvPr>
          <p:cNvSpPr txBox="1"/>
          <p:nvPr/>
        </p:nvSpPr>
        <p:spPr>
          <a:xfrm>
            <a:off x="1101571" y="2956515"/>
            <a:ext cx="99888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ru-RU" sz="4000" b="1" dirty="0" smtClean="0">
                <a:solidFill>
                  <a:srgbClr val="DE4529"/>
                </a:solidFill>
                <a:latin typeface="Calibri Light" panose="020F0302020204030204"/>
              </a:rPr>
              <a:t>Цель:</a:t>
            </a:r>
            <a:endParaRPr lang="ru-RU" sz="4000" b="1" dirty="0">
              <a:solidFill>
                <a:srgbClr val="DE4529"/>
              </a:solidFill>
              <a:latin typeface="Calibri Light" panose="020F0302020204030204"/>
            </a:endParaRPr>
          </a:p>
        </p:txBody>
      </p:sp>
      <p:cxnSp>
        <p:nvCxnSpPr>
          <p:cNvPr id="53" name="Прямая соединительная линия 52">
            <a:extLst>
              <a:ext uri="{FF2B5EF4-FFF2-40B4-BE49-F238E27FC236}">
                <a16:creationId xmlns:a16="http://schemas.microsoft.com/office/drawing/2014/main" xmlns="" id="{542C6E3A-3462-4DD6-900C-E0D65CEDC280}"/>
              </a:ext>
            </a:extLst>
          </p:cNvPr>
          <p:cNvCxnSpPr/>
          <p:nvPr/>
        </p:nvCxnSpPr>
        <p:spPr>
          <a:xfrm flipV="1">
            <a:off x="896650" y="3125453"/>
            <a:ext cx="0" cy="1116000"/>
          </a:xfrm>
          <a:prstGeom prst="line">
            <a:avLst/>
          </a:prstGeom>
          <a:solidFill>
            <a:schemeClr val="bg1"/>
          </a:solidFill>
          <a:ln w="57150">
            <a:solidFill>
              <a:srgbClr val="DE45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54" name="TextBox 53">
            <a:extLst>
              <a:ext uri="{FF2B5EF4-FFF2-40B4-BE49-F238E27FC236}">
                <a16:creationId xmlns:a16="http://schemas.microsoft.com/office/drawing/2014/main" xmlns="" id="{AD22828F-2A84-417B-865D-75FF235DBF87}"/>
              </a:ext>
            </a:extLst>
          </p:cNvPr>
          <p:cNvSpPr txBox="1"/>
          <p:nvPr/>
        </p:nvSpPr>
        <p:spPr>
          <a:xfrm>
            <a:off x="969017" y="3835644"/>
            <a:ext cx="1009878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Повысить результаты деятельности от академических до снятия профессиональных дефицитов педагогов (улучшить  результаты ВПР, что бы не попасть повторно в школы с низкими образовательными результатами, формировать аналитическую компетентность педагогов).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4336A761-8C67-4835-8174-90821EA0E0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243590" y="5661749"/>
            <a:ext cx="832445" cy="972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1987421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4470</TotalTime>
  <Words>1722</Words>
  <Application>Microsoft Office PowerPoint</Application>
  <PresentationFormat>Произвольный</PresentationFormat>
  <Paragraphs>301</Paragraphs>
  <Slides>20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Слайд 1</vt:lpstr>
      <vt:lpstr>Краткая информация о школе</vt:lpstr>
      <vt:lpstr>Результаты ВПР (математика, русский язык) 4  класс -2019 год; 5 класс - 2020 год (сравнительные результаты одних и тех же детей)  математика                                     русский язык </vt:lpstr>
      <vt:lpstr>Результаты ВПР 5класс- 2019 год, 6 класс – 2020 год (одни и те же обучающиеся) математика                                                                                        русский язык</vt:lpstr>
      <vt:lpstr>Результаты ВПР 6класс – 2019 год, 7 класс – 2020 год (одни и те же дети) математика                                                                                       русский язык</vt:lpstr>
      <vt:lpstr>Результаты ВПР за 3 года  по предметам «математика» и «русский язык».</vt:lpstr>
      <vt:lpstr>Анализ результатов ВПР 2021 год с выявлением «рискованных» предметов</vt:lpstr>
      <vt:lpstr>Актуальность программы </vt:lpstr>
      <vt:lpstr>Слайд 9</vt:lpstr>
      <vt:lpstr>Задачи программы </vt:lpstr>
      <vt:lpstr>Решение</vt:lpstr>
      <vt:lpstr>Решение</vt:lpstr>
      <vt:lpstr>Планируемые результаты  (критерии/показатели результатов) </vt:lpstr>
      <vt:lpstr>Реализация программы</vt:lpstr>
      <vt:lpstr>Проект «Учительская кооперация как  ресурс повышения методической компетенции педагога»</vt:lpstr>
      <vt:lpstr>Слайд 16</vt:lpstr>
      <vt:lpstr>Слайд 17</vt:lpstr>
      <vt:lpstr>Планируемые результаты  (критерии/показатели результатов) </vt:lpstr>
      <vt:lpstr>Основные мероприятия проекта </vt:lpstr>
      <vt:lpstr>Слайд 20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admin</cp:lastModifiedBy>
  <cp:revision>147</cp:revision>
  <dcterms:created xsi:type="dcterms:W3CDTF">2021-06-28T06:43:28Z</dcterms:created>
  <dcterms:modified xsi:type="dcterms:W3CDTF">2022-06-14T07:51:01Z</dcterms:modified>
</cp:coreProperties>
</file>