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61" r:id="rId5"/>
    <p:sldId id="263" r:id="rId6"/>
    <p:sldId id="266" r:id="rId7"/>
    <p:sldId id="259" r:id="rId8"/>
    <p:sldId id="264" r:id="rId9"/>
    <p:sldId id="267" r:id="rId10"/>
    <p:sldId id="268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60F50-331B-448A-B9F9-B45B79B87C98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2FA2E-A6E2-4B67-9F6F-44ACBA8DA6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60F50-331B-448A-B9F9-B45B79B87C98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2FA2E-A6E2-4B67-9F6F-44ACBA8DA6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60F50-331B-448A-B9F9-B45B79B87C98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2FA2E-A6E2-4B67-9F6F-44ACBA8DA6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60F50-331B-448A-B9F9-B45B79B87C98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2FA2E-A6E2-4B67-9F6F-44ACBA8DA6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60F50-331B-448A-B9F9-B45B79B87C98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2FA2E-A6E2-4B67-9F6F-44ACBA8DA6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60F50-331B-448A-B9F9-B45B79B87C98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2FA2E-A6E2-4B67-9F6F-44ACBA8DA6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60F50-331B-448A-B9F9-B45B79B87C98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2FA2E-A6E2-4B67-9F6F-44ACBA8DA6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60F50-331B-448A-B9F9-B45B79B87C98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2FA2E-A6E2-4B67-9F6F-44ACBA8DA6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60F50-331B-448A-B9F9-B45B79B87C98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2FA2E-A6E2-4B67-9F6F-44ACBA8DA6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60F50-331B-448A-B9F9-B45B79B87C98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2FA2E-A6E2-4B67-9F6F-44ACBA8DA6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60F50-331B-448A-B9F9-B45B79B87C98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8E2FA2E-A6E2-4B67-9F6F-44ACBA8DA6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E560F50-331B-448A-B9F9-B45B79B87C98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8E2FA2E-A6E2-4B67-9F6F-44ACBA8DA63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3353544"/>
          </a:xfrm>
        </p:spPr>
        <p:txBody>
          <a:bodyPr>
            <a:normAutofit fontScale="90000"/>
          </a:bodyPr>
          <a:lstStyle/>
          <a:p>
            <a:r>
              <a:rPr lang="ru-RU" sz="4400" dirty="0" smtClean="0">
                <a:solidFill>
                  <a:schemeClr val="bg1"/>
                </a:solidFill>
              </a:rPr>
              <a:t>Р</a:t>
            </a:r>
            <a:r>
              <a:rPr lang="ru-RU" sz="4400" dirty="0" smtClean="0">
                <a:solidFill>
                  <a:schemeClr val="bg1"/>
                </a:solidFill>
              </a:rPr>
              <a:t>одительское собрание </a:t>
            </a:r>
            <a:r>
              <a:rPr lang="ru-RU" sz="7300" b="1" dirty="0" smtClean="0">
                <a:solidFill>
                  <a:schemeClr val="bg1"/>
                </a:solidFill>
              </a:rPr>
              <a:t>«Взаимодействие </a:t>
            </a:r>
            <a:r>
              <a:rPr lang="ru-RU" sz="7300" b="1" dirty="0">
                <a:solidFill>
                  <a:schemeClr val="bg1"/>
                </a:solidFill>
              </a:rPr>
              <a:t>ДОУ с родителями».</a:t>
            </a:r>
            <a:r>
              <a:rPr lang="ru-RU" sz="7300" b="1" dirty="0"/>
              <a:t> 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365104"/>
            <a:ext cx="6400800" cy="180020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Дубко Татьяна Викторовна.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МБДОУ Анашенский </a:t>
            </a:r>
            <a:r>
              <a:rPr lang="ru-RU" dirty="0" smtClean="0">
                <a:solidFill>
                  <a:schemeClr val="bg1"/>
                </a:solidFill>
              </a:rPr>
              <a:t>детский сад «Тополек» №3</a:t>
            </a:r>
            <a:endParaRPr lang="ru-RU" dirty="0">
              <a:solidFill>
                <a:schemeClr val="bg1"/>
              </a:solidFill>
            </a:endParaRPr>
          </a:p>
          <a:p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9600" dirty="0" smtClean="0"/>
              <a:t>СПАСИБО ЗА ВНИМАНИЕ!</a:t>
            </a:r>
            <a:endParaRPr lang="ru-RU" sz="9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 descr="C:\Users\таня\Pictures\Новая папка\getIma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0464" y="2924944"/>
            <a:ext cx="3672408" cy="36724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124744"/>
            <a:ext cx="8424936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b="1" dirty="0" smtClean="0"/>
              <a:t>           Цель</a:t>
            </a:r>
            <a:r>
              <a:rPr lang="ru-RU" sz="5400" b="1" dirty="0"/>
              <a:t>: </a:t>
            </a:r>
            <a:endParaRPr lang="ru-RU" sz="5400" b="1" dirty="0" smtClean="0"/>
          </a:p>
          <a:p>
            <a:endParaRPr lang="ru-RU" sz="4000" dirty="0" smtClean="0"/>
          </a:p>
          <a:p>
            <a:r>
              <a:rPr lang="ru-RU" sz="6000" dirty="0" smtClean="0"/>
              <a:t>приобщение </a:t>
            </a:r>
            <a:r>
              <a:rPr lang="ru-RU" sz="6000" dirty="0"/>
              <a:t>родителей к жизни детского сада.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11560" y="260648"/>
            <a:ext cx="7992888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err="1"/>
              <a:t>Всем</a:t>
            </a:r>
            <a:r>
              <a:rPr lang="en-US" sz="3200" dirty="0"/>
              <a:t> </a:t>
            </a:r>
            <a:r>
              <a:rPr lang="en-US" sz="3200" dirty="0" err="1"/>
              <a:t>известно</a:t>
            </a:r>
            <a:r>
              <a:rPr lang="en-US" sz="3200" dirty="0"/>
              <a:t>, </a:t>
            </a:r>
            <a:r>
              <a:rPr lang="en-US" sz="3200" dirty="0" err="1"/>
              <a:t>что</a:t>
            </a:r>
            <a:r>
              <a:rPr lang="en-US" sz="3200" dirty="0"/>
              <a:t> </a:t>
            </a:r>
            <a:r>
              <a:rPr lang="en-US" sz="3200" dirty="0" err="1"/>
              <a:t>детство</a:t>
            </a:r>
            <a:r>
              <a:rPr lang="en-US" sz="3200" dirty="0"/>
              <a:t> </a:t>
            </a:r>
            <a:r>
              <a:rPr lang="en-US" sz="3200" dirty="0" err="1"/>
              <a:t>является</a:t>
            </a:r>
            <a:r>
              <a:rPr lang="en-US" sz="3200" dirty="0"/>
              <a:t> </a:t>
            </a:r>
            <a:r>
              <a:rPr lang="en-US" sz="3200" dirty="0" err="1"/>
              <a:t>уникальным</a:t>
            </a:r>
            <a:r>
              <a:rPr lang="en-US" sz="3200" dirty="0"/>
              <a:t> </a:t>
            </a:r>
            <a:r>
              <a:rPr lang="en-US" sz="3200" dirty="0" err="1"/>
              <a:t>периодом</a:t>
            </a:r>
            <a:r>
              <a:rPr lang="en-US" sz="3200" dirty="0"/>
              <a:t> в </a:t>
            </a:r>
            <a:r>
              <a:rPr lang="en-US" sz="3200" dirty="0" err="1"/>
              <a:t>жизни</a:t>
            </a:r>
            <a:r>
              <a:rPr lang="en-US" sz="3200" dirty="0"/>
              <a:t> </a:t>
            </a:r>
            <a:r>
              <a:rPr lang="en-US" sz="3200" dirty="0" err="1"/>
              <a:t>человека</a:t>
            </a:r>
            <a:r>
              <a:rPr lang="en-US" sz="3200" dirty="0"/>
              <a:t>, </a:t>
            </a:r>
            <a:r>
              <a:rPr lang="en-US" sz="3200" dirty="0" err="1"/>
              <a:t>поскольку</a:t>
            </a:r>
            <a:r>
              <a:rPr lang="en-US" sz="3200" dirty="0"/>
              <a:t> </a:t>
            </a:r>
            <a:r>
              <a:rPr lang="en-US" sz="3200" dirty="0" err="1"/>
              <a:t>именно</a:t>
            </a:r>
            <a:r>
              <a:rPr lang="en-US" sz="3200" dirty="0"/>
              <a:t> в </a:t>
            </a:r>
            <a:r>
              <a:rPr lang="en-US" sz="3200" dirty="0" err="1"/>
              <a:t>это</a:t>
            </a:r>
            <a:r>
              <a:rPr lang="en-US" sz="3200" dirty="0"/>
              <a:t> </a:t>
            </a:r>
            <a:r>
              <a:rPr lang="en-US" sz="3200" dirty="0" err="1"/>
              <a:t>время</a:t>
            </a:r>
            <a:r>
              <a:rPr lang="en-US" sz="3200" dirty="0"/>
              <a:t> </a:t>
            </a:r>
            <a:r>
              <a:rPr lang="en-US" sz="3200" dirty="0" err="1"/>
              <a:t>происходит</a:t>
            </a:r>
            <a:r>
              <a:rPr lang="en-US" sz="3200" dirty="0"/>
              <a:t> </a:t>
            </a:r>
            <a:r>
              <a:rPr lang="en-US" sz="3200" dirty="0" err="1"/>
              <a:t>формирование</a:t>
            </a:r>
            <a:r>
              <a:rPr lang="en-US" sz="3200" dirty="0"/>
              <a:t> </a:t>
            </a:r>
            <a:r>
              <a:rPr lang="en-US" sz="3200" dirty="0" smtClean="0"/>
              <a:t> </a:t>
            </a:r>
            <a:r>
              <a:rPr lang="en-US" sz="3200" dirty="0"/>
              <a:t>и </a:t>
            </a:r>
            <a:r>
              <a:rPr lang="en-US" sz="3200" dirty="0" err="1"/>
              <a:t>становление</a:t>
            </a:r>
            <a:r>
              <a:rPr lang="en-US" sz="3200" dirty="0"/>
              <a:t> </a:t>
            </a:r>
            <a:r>
              <a:rPr lang="en-US" sz="3200" dirty="0" err="1"/>
              <a:t>личности</a:t>
            </a:r>
            <a:r>
              <a:rPr lang="en-US" sz="3200" dirty="0"/>
              <a:t>. В </a:t>
            </a:r>
            <a:r>
              <a:rPr lang="en-US" sz="3200" dirty="0" err="1"/>
              <a:t>самом</a:t>
            </a:r>
            <a:r>
              <a:rPr lang="en-US" sz="3200" dirty="0"/>
              <a:t> </a:t>
            </a:r>
            <a:r>
              <a:rPr lang="en-US" sz="3200" dirty="0" err="1"/>
              <a:t>начале</a:t>
            </a:r>
            <a:r>
              <a:rPr lang="en-US" sz="3200" dirty="0"/>
              <a:t> </a:t>
            </a:r>
            <a:r>
              <a:rPr lang="en-US" sz="3200" dirty="0" err="1"/>
              <a:t>жизненного</a:t>
            </a:r>
            <a:r>
              <a:rPr lang="en-US" sz="3200" dirty="0"/>
              <a:t> </a:t>
            </a:r>
            <a:r>
              <a:rPr lang="en-US" sz="3200" dirty="0" err="1"/>
              <a:t>пути</a:t>
            </a:r>
            <a:r>
              <a:rPr lang="en-US" sz="3200" dirty="0"/>
              <a:t> </a:t>
            </a:r>
            <a:r>
              <a:rPr lang="en-US" sz="3200" dirty="0" err="1"/>
              <a:t>рядом</a:t>
            </a:r>
            <a:r>
              <a:rPr lang="en-US" sz="3200" dirty="0"/>
              <a:t> с </a:t>
            </a:r>
            <a:r>
              <a:rPr lang="en-US" sz="3200" dirty="0" err="1"/>
              <a:t>маленьким</a:t>
            </a:r>
            <a:r>
              <a:rPr lang="en-US" sz="3200" dirty="0"/>
              <a:t> и </a:t>
            </a:r>
            <a:r>
              <a:rPr lang="en-US" sz="3200" dirty="0" err="1"/>
              <a:t>беззаботным</a:t>
            </a:r>
            <a:r>
              <a:rPr lang="en-US" sz="3200" dirty="0"/>
              <a:t> </a:t>
            </a:r>
            <a:r>
              <a:rPr lang="en-US" sz="3200" dirty="0" err="1"/>
              <a:t>малышом</a:t>
            </a:r>
            <a:r>
              <a:rPr lang="en-US" sz="3200" dirty="0"/>
              <a:t> </a:t>
            </a:r>
            <a:r>
              <a:rPr lang="en-US" sz="3200" dirty="0" err="1"/>
              <a:t>находятся</a:t>
            </a:r>
            <a:r>
              <a:rPr lang="en-US" sz="3200" dirty="0"/>
              <a:t> </a:t>
            </a:r>
            <a:r>
              <a:rPr lang="en-US" sz="3200" dirty="0" err="1"/>
              <a:t>очень</a:t>
            </a:r>
            <a:r>
              <a:rPr lang="en-US" sz="3200" dirty="0"/>
              <a:t> </a:t>
            </a:r>
            <a:r>
              <a:rPr lang="en-US" sz="3200" dirty="0" err="1"/>
              <a:t>важные</a:t>
            </a:r>
            <a:r>
              <a:rPr lang="en-US" sz="3200" dirty="0"/>
              <a:t> в </a:t>
            </a:r>
            <a:r>
              <a:rPr lang="en-US" sz="3200" dirty="0" err="1"/>
              <a:t>его</a:t>
            </a:r>
            <a:r>
              <a:rPr lang="en-US" sz="3200" dirty="0"/>
              <a:t> </a:t>
            </a:r>
            <a:r>
              <a:rPr lang="en-US" sz="3200" dirty="0" err="1"/>
              <a:t>жизни</a:t>
            </a:r>
            <a:r>
              <a:rPr lang="en-US" sz="3200" dirty="0"/>
              <a:t> </a:t>
            </a:r>
            <a:r>
              <a:rPr lang="en-US" sz="3200" dirty="0" err="1"/>
              <a:t>люди</a:t>
            </a:r>
            <a:r>
              <a:rPr lang="en-US" sz="3200" dirty="0"/>
              <a:t> – </a:t>
            </a:r>
            <a:r>
              <a:rPr lang="en-US" sz="3200" dirty="0" err="1"/>
              <a:t>это</a:t>
            </a:r>
            <a:r>
              <a:rPr lang="en-US" sz="3200" dirty="0"/>
              <a:t> </a:t>
            </a:r>
            <a:r>
              <a:rPr lang="en-US" sz="3200" dirty="0" err="1"/>
              <a:t>родители</a:t>
            </a:r>
            <a:r>
              <a:rPr lang="en-US" sz="3200" dirty="0"/>
              <a:t>. И </a:t>
            </a:r>
            <a:r>
              <a:rPr lang="en-US" sz="3200" dirty="0" err="1"/>
              <a:t>только</a:t>
            </a:r>
            <a:r>
              <a:rPr lang="en-US" sz="3200" dirty="0"/>
              <a:t> </a:t>
            </a:r>
            <a:r>
              <a:rPr lang="en-US" sz="3200" dirty="0" err="1"/>
              <a:t>благодаря</a:t>
            </a:r>
            <a:r>
              <a:rPr lang="en-US" sz="3200" dirty="0"/>
              <a:t> </a:t>
            </a:r>
            <a:r>
              <a:rPr lang="en-US" sz="3200" dirty="0" err="1"/>
              <a:t>их</a:t>
            </a:r>
            <a:r>
              <a:rPr lang="en-US" sz="3200" dirty="0"/>
              <a:t> </a:t>
            </a:r>
            <a:r>
              <a:rPr lang="en-US" sz="3200" dirty="0" err="1"/>
              <a:t>любви</a:t>
            </a:r>
            <a:r>
              <a:rPr lang="en-US" sz="3200" dirty="0"/>
              <a:t>, </a:t>
            </a:r>
            <a:r>
              <a:rPr lang="en-US" sz="3200" dirty="0" err="1"/>
              <a:t>заботе</a:t>
            </a:r>
            <a:r>
              <a:rPr lang="en-US" sz="3200" dirty="0"/>
              <a:t> и </a:t>
            </a:r>
            <a:r>
              <a:rPr lang="en-US" sz="3200" dirty="0" err="1"/>
              <a:t>поддержке</a:t>
            </a:r>
            <a:r>
              <a:rPr lang="en-US" sz="3200" dirty="0"/>
              <a:t> </a:t>
            </a:r>
            <a:r>
              <a:rPr lang="en-US" sz="3200" dirty="0" err="1"/>
              <a:t>он</a:t>
            </a:r>
            <a:r>
              <a:rPr lang="en-US" sz="3200" dirty="0"/>
              <a:t> </a:t>
            </a:r>
            <a:r>
              <a:rPr lang="en-US" sz="3200" dirty="0" err="1"/>
              <a:t>растет</a:t>
            </a:r>
            <a:r>
              <a:rPr lang="en-US" sz="3200" dirty="0"/>
              <a:t> </a:t>
            </a:r>
            <a:r>
              <a:rPr lang="en-US" sz="3200" dirty="0" smtClean="0"/>
              <a:t>и</a:t>
            </a:r>
            <a:r>
              <a:rPr lang="ru-RU" sz="3200" dirty="0" smtClean="0"/>
              <a:t> развивается. </a:t>
            </a:r>
            <a:r>
              <a:rPr lang="en-US" sz="3200" dirty="0" err="1" smtClean="0"/>
              <a:t>На</a:t>
            </a:r>
            <a:r>
              <a:rPr lang="en-US" sz="3200" dirty="0" smtClean="0"/>
              <a:t> </a:t>
            </a:r>
            <a:r>
              <a:rPr lang="en-US" sz="3200" dirty="0" err="1"/>
              <a:t>определенном</a:t>
            </a:r>
            <a:r>
              <a:rPr lang="en-US" sz="3200" dirty="0"/>
              <a:t> </a:t>
            </a:r>
            <a:r>
              <a:rPr lang="en-US" sz="3200" dirty="0" err="1"/>
              <a:t>этапе</a:t>
            </a:r>
            <a:r>
              <a:rPr lang="en-US" sz="3200" dirty="0"/>
              <a:t> </a:t>
            </a:r>
            <a:r>
              <a:rPr lang="en-US" sz="3200" dirty="0" err="1"/>
              <a:t>жизненного</a:t>
            </a:r>
            <a:r>
              <a:rPr lang="en-US" sz="3200" dirty="0"/>
              <a:t> </a:t>
            </a:r>
            <a:r>
              <a:rPr lang="en-US" sz="3200" dirty="0" err="1"/>
              <a:t>пути</a:t>
            </a:r>
            <a:r>
              <a:rPr lang="en-US" sz="3200" dirty="0"/>
              <a:t> </a:t>
            </a:r>
            <a:r>
              <a:rPr lang="en-US" sz="3200" dirty="0" err="1"/>
              <a:t>ребенка</a:t>
            </a:r>
            <a:r>
              <a:rPr lang="en-US" sz="3200" dirty="0"/>
              <a:t> </a:t>
            </a:r>
            <a:r>
              <a:rPr lang="en-US" sz="3200" dirty="0" err="1"/>
              <a:t>ведут</a:t>
            </a:r>
            <a:r>
              <a:rPr lang="en-US" sz="3200" dirty="0"/>
              <a:t> в </a:t>
            </a:r>
            <a:r>
              <a:rPr lang="en-US" sz="3200" dirty="0" err="1"/>
              <a:t>детский</a:t>
            </a:r>
            <a:r>
              <a:rPr lang="en-US" sz="3200" dirty="0"/>
              <a:t> </a:t>
            </a:r>
            <a:r>
              <a:rPr lang="en-US" sz="3200" dirty="0" err="1" smtClean="0"/>
              <a:t>сад</a:t>
            </a:r>
            <a:r>
              <a:rPr lang="ru-RU" sz="3200" dirty="0" smtClean="0"/>
              <a:t>, где ребенка воспитывают, развивают.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620689"/>
            <a:ext cx="748883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/>
              <a:t>В настоящее время детскому саду и воспитателям сложно обойтись без поддержки, понимания и помощи родителей. </a:t>
            </a:r>
          </a:p>
          <a:p>
            <a:r>
              <a:rPr lang="ru-RU" sz="3600" dirty="0"/>
              <a:t>Мы все вместе </a:t>
            </a:r>
            <a:r>
              <a:rPr lang="ru-RU" sz="3600" dirty="0" smtClean="0"/>
              <a:t>должны стремится</a:t>
            </a:r>
            <a:r>
              <a:rPr lang="ru-RU" sz="3600" dirty="0"/>
              <a:t>, чтобы детям в детском саду было хорошо, уютно, и </a:t>
            </a:r>
            <a:r>
              <a:rPr lang="ru-RU" sz="3600" dirty="0" smtClean="0"/>
              <a:t>поэтому родители становятся </a:t>
            </a:r>
            <a:r>
              <a:rPr lang="ru-RU" sz="3600" dirty="0"/>
              <a:t>активными участниками всех дел, непременными помощниками для воспитателя.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4000" dirty="0" smtClean="0">
                <a:solidFill>
                  <a:schemeClr val="tx1"/>
                </a:solidFill>
                <a:latin typeface="+mn-lt"/>
              </a:rPr>
              <a:t>Совместные </a:t>
            </a:r>
            <a:r>
              <a:rPr lang="ru-RU" sz="4000" dirty="0">
                <a:solidFill>
                  <a:schemeClr val="tx1"/>
                </a:solidFill>
                <a:latin typeface="+mn-lt"/>
              </a:rPr>
              <a:t>усилия педагога и родителей </a:t>
            </a:r>
            <a:r>
              <a:rPr lang="ru-RU" sz="4000" dirty="0" smtClean="0">
                <a:solidFill>
                  <a:schemeClr val="tx1"/>
                </a:solidFill>
                <a:latin typeface="+mn-lt"/>
              </a:rPr>
              <a:t>направлены на то, что:</a:t>
            </a:r>
            <a:br>
              <a:rPr lang="ru-RU" sz="4000" dirty="0" smtClean="0">
                <a:solidFill>
                  <a:schemeClr val="tx1"/>
                </a:solidFill>
                <a:latin typeface="+mn-lt"/>
              </a:rPr>
            </a:br>
            <a:r>
              <a:rPr lang="ru-RU" sz="40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4400" b="1" dirty="0" smtClean="0">
                <a:solidFill>
                  <a:schemeClr val="tx1"/>
                </a:solidFill>
                <a:latin typeface="+mn-lt"/>
              </a:rPr>
              <a:t>-обе </a:t>
            </a:r>
            <a:r>
              <a:rPr lang="ru-RU" sz="4400" b="1" dirty="0">
                <a:solidFill>
                  <a:schemeClr val="tx1"/>
                </a:solidFill>
                <a:latin typeface="+mn-lt"/>
              </a:rPr>
              <a:t>заинтересованные стороны занимаются изучением </a:t>
            </a:r>
            <a:r>
              <a:rPr lang="ru-RU" sz="4400" b="1" dirty="0" smtClean="0">
                <a:solidFill>
                  <a:schemeClr val="tx1"/>
                </a:solidFill>
                <a:latin typeface="+mn-lt"/>
              </a:rPr>
              <a:t>малыша;</a:t>
            </a:r>
            <a:br>
              <a:rPr lang="ru-RU" sz="4400" b="1" dirty="0" smtClean="0">
                <a:solidFill>
                  <a:schemeClr val="tx1"/>
                </a:solidFill>
                <a:latin typeface="+mn-lt"/>
              </a:rPr>
            </a:br>
            <a:r>
              <a:rPr lang="ru-RU" sz="4400" b="1" dirty="0" smtClean="0">
                <a:solidFill>
                  <a:schemeClr val="tx1"/>
                </a:solidFill>
                <a:latin typeface="+mn-lt"/>
              </a:rPr>
              <a:t>- </a:t>
            </a:r>
            <a:r>
              <a:rPr lang="ru-RU" sz="4400" b="1" dirty="0">
                <a:solidFill>
                  <a:schemeClr val="tx1"/>
                </a:solidFill>
                <a:latin typeface="+mn-lt"/>
              </a:rPr>
              <a:t>раскрывают и развивают в нём лучшие качества и </a:t>
            </a:r>
            <a:r>
              <a:rPr lang="ru-RU" sz="4400" b="1" dirty="0" smtClean="0">
                <a:solidFill>
                  <a:schemeClr val="tx1"/>
                </a:solidFill>
                <a:latin typeface="+mn-lt"/>
              </a:rPr>
              <a:t>свойства. </a:t>
            </a:r>
            <a:r>
              <a:rPr lang="ru-RU" sz="4000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ru-RU" sz="4000" dirty="0" smtClean="0">
                <a:solidFill>
                  <a:schemeClr val="tx1"/>
                </a:solidFill>
                <a:latin typeface="+mn-lt"/>
              </a:rPr>
            </a:br>
            <a:r>
              <a:rPr lang="ru-RU" sz="4000" dirty="0" smtClean="0">
                <a:solidFill>
                  <a:schemeClr val="tx1"/>
                </a:solidFill>
                <a:latin typeface="+mn-lt"/>
              </a:rPr>
              <a:t>Взаимная </a:t>
            </a:r>
            <a:r>
              <a:rPr lang="ru-RU" sz="4000" dirty="0">
                <a:solidFill>
                  <a:schemeClr val="tx1"/>
                </a:solidFill>
                <a:latin typeface="+mn-lt"/>
              </a:rPr>
              <a:t>работа родителей и педагогов на благо ребёнка может быть результативной только в том случае, если они объединятся. 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schemeClr val="tx1"/>
                </a:solidFill>
              </a:rPr>
              <a:t/>
            </a:r>
            <a:br>
              <a:rPr lang="ru-RU" sz="4000" dirty="0" smtClean="0">
                <a:solidFill>
                  <a:schemeClr val="tx1"/>
                </a:solidFill>
              </a:rPr>
            </a:br>
            <a:r>
              <a:rPr lang="ru-RU" sz="4000" dirty="0" smtClean="0">
                <a:solidFill>
                  <a:schemeClr val="tx1"/>
                </a:solidFill>
              </a:rPr>
              <a:t> </a:t>
            </a:r>
            <a:r>
              <a:rPr lang="ru-RU" sz="4000" dirty="0" smtClean="0"/>
              <a:t/>
            </a:r>
            <a:br>
              <a:rPr lang="ru-RU" sz="4000" dirty="0" smtClean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836712"/>
            <a:ext cx="806489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 smtClean="0"/>
              <a:t>У истоков такого союза должны находиться такие </a:t>
            </a:r>
            <a:r>
              <a:rPr lang="ru-RU" sz="3200" b="1" i="1" u="sng" dirty="0" smtClean="0"/>
              <a:t>принципы</a:t>
            </a:r>
            <a:r>
              <a:rPr lang="ru-RU" sz="3200" b="1" i="1" dirty="0" smtClean="0"/>
              <a:t>, как:</a:t>
            </a:r>
          </a:p>
          <a:p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4000" dirty="0" smtClean="0"/>
              <a:t>а) доверие и уважение друг к другу;</a:t>
            </a:r>
            <a:br>
              <a:rPr lang="ru-RU" sz="4000" dirty="0" smtClean="0"/>
            </a:br>
            <a:r>
              <a:rPr lang="ru-RU" sz="4000" dirty="0" smtClean="0"/>
              <a:t>б) совместная поддержка и помощь; </a:t>
            </a:r>
            <a:br>
              <a:rPr lang="ru-RU" sz="4000" dirty="0" smtClean="0"/>
            </a:br>
            <a:r>
              <a:rPr lang="ru-RU" sz="4000" dirty="0" smtClean="0"/>
              <a:t>в) взаимное терпение и терпимость друг к другу.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 </a:t>
            </a:r>
            <a:r>
              <a:rPr lang="ru-RU" sz="1200" dirty="0" smtClean="0"/>
              <a:t/>
            </a:r>
            <a:br>
              <a:rPr lang="ru-RU" sz="1200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58846"/>
            <a:ext cx="8208912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dirty="0" smtClean="0"/>
          </a:p>
          <a:p>
            <a:endParaRPr lang="ru-RU" sz="2000" dirty="0" smtClean="0"/>
          </a:p>
          <a:p>
            <a:endParaRPr lang="ru-RU" sz="2000" dirty="0" smtClean="0"/>
          </a:p>
          <a:p>
            <a:r>
              <a:rPr lang="ru-RU" sz="2400" b="1" i="1" dirty="0" smtClean="0"/>
              <a:t>           Родители </a:t>
            </a:r>
            <a:r>
              <a:rPr lang="ru-RU" sz="2400" b="1" i="1" dirty="0"/>
              <a:t>и </a:t>
            </a:r>
            <a:r>
              <a:rPr lang="ru-RU" sz="2400" b="1" i="1" dirty="0" smtClean="0"/>
              <a:t>ДОУ  </a:t>
            </a:r>
            <a:r>
              <a:rPr lang="ru-RU" sz="2400" b="1" i="1" dirty="0"/>
              <a:t>должны объединиться </a:t>
            </a:r>
            <a:r>
              <a:rPr lang="ru-RU" sz="2400" b="1" i="1" dirty="0" smtClean="0"/>
              <a:t>: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Для </a:t>
            </a:r>
            <a:r>
              <a:rPr lang="ru-RU" sz="2800" dirty="0"/>
              <a:t>обеспечения малышу эмоционального </a:t>
            </a:r>
            <a:r>
              <a:rPr lang="ru-RU" sz="2800" dirty="0" smtClean="0"/>
              <a:t>комфорта;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 </a:t>
            </a:r>
            <a:r>
              <a:rPr lang="ru-RU" sz="2800" dirty="0"/>
              <a:t>Д</a:t>
            </a:r>
            <a:r>
              <a:rPr lang="ru-RU" sz="2800" dirty="0" smtClean="0"/>
              <a:t>ля </a:t>
            </a:r>
            <a:r>
              <a:rPr lang="ru-RU" sz="2800" dirty="0"/>
              <a:t>создания интересной и содержательной </a:t>
            </a:r>
            <a:r>
              <a:rPr lang="ru-RU" sz="2800" dirty="0" smtClean="0"/>
              <a:t>жизни ребенка в ДОУ;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Тесный контакт ребенка с родителями эмоционально обогащает родственные связи;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Улучшаются  отношения между родителями;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Улучшаются  отношения между родителями и воспитателем;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Родители живут жизнью ребенка  и смотрят на </a:t>
            </a:r>
            <a:r>
              <a:rPr lang="ru-RU" sz="2800" dirty="0"/>
              <a:t>мир глазами </a:t>
            </a:r>
            <a:r>
              <a:rPr lang="ru-RU" sz="2800" dirty="0" smtClean="0"/>
              <a:t>ребенка;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Дети гордятся </a:t>
            </a:r>
            <a:r>
              <a:rPr lang="ru-RU" sz="2800" smtClean="0"/>
              <a:t>своими родителями.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6792"/>
            <a:ext cx="8229600" cy="3960440"/>
          </a:xfrm>
        </p:spPr>
        <p:txBody>
          <a:bodyPr>
            <a:normAutofit fontScale="90000"/>
          </a:bodyPr>
          <a:lstStyle/>
          <a:p>
            <a:r>
              <a:rPr lang="ru-RU" sz="5300" dirty="0" smtClean="0">
                <a:solidFill>
                  <a:schemeClr val="tx1"/>
                </a:solidFill>
              </a:rPr>
              <a:t>«</a:t>
            </a:r>
            <a:r>
              <a:rPr lang="ru-RU" sz="4900" dirty="0" smtClean="0">
                <a:solidFill>
                  <a:schemeClr val="tx1"/>
                </a:solidFill>
              </a:rPr>
              <a:t>Дети –это счастье, созданное нашим трудом. Занятия, встречи с детьми, конечно, требуют душевных сил, времени, труда. Но ведь и мы счастливы тогда, когда счастливы наши дети, когда их глаза наполнены радостью» </a:t>
            </a:r>
            <a:r>
              <a:rPr lang="ru-RU" sz="4000" dirty="0" smtClean="0">
                <a:solidFill>
                  <a:schemeClr val="tx1"/>
                </a:solidFill>
              </a:rPr>
              <a:t/>
            </a:r>
            <a:br>
              <a:rPr lang="ru-RU" sz="4000" dirty="0" smtClean="0">
                <a:solidFill>
                  <a:schemeClr val="tx1"/>
                </a:solidFill>
              </a:rPr>
            </a:br>
            <a:r>
              <a:rPr lang="ru-RU" sz="4000" dirty="0" smtClean="0">
                <a:solidFill>
                  <a:schemeClr val="tx1"/>
                </a:solidFill>
              </a:rPr>
              <a:t>В.А. Сухомлинский</a:t>
            </a:r>
            <a:endParaRPr lang="ru-RU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4453104"/>
          </a:xfrm>
        </p:spPr>
        <p:txBody>
          <a:bodyPr>
            <a:normAutofit fontScale="90000"/>
          </a:bodyPr>
          <a:lstStyle/>
          <a:p>
            <a:r>
              <a:rPr lang="ru-RU" sz="7200" dirty="0" smtClean="0">
                <a:solidFill>
                  <a:schemeClr val="tx1"/>
                </a:solidFill>
              </a:rPr>
              <a:t>         </a:t>
            </a:r>
            <a:r>
              <a:rPr lang="ru-RU" sz="7200" b="1" i="1" dirty="0" smtClean="0">
                <a:solidFill>
                  <a:schemeClr val="tx1"/>
                </a:solidFill>
              </a:rPr>
              <a:t>ВЫВОД:</a:t>
            </a:r>
            <a:r>
              <a:rPr lang="ru-RU" sz="7200" dirty="0" smtClean="0">
                <a:solidFill>
                  <a:schemeClr val="tx1"/>
                </a:solidFill>
              </a:rPr>
              <a:t/>
            </a:r>
            <a:br>
              <a:rPr lang="ru-RU" sz="7200" dirty="0" smtClean="0">
                <a:solidFill>
                  <a:schemeClr val="tx1"/>
                </a:solidFill>
              </a:rPr>
            </a:br>
            <a:r>
              <a:rPr lang="ru-RU" sz="7200" dirty="0" smtClean="0">
                <a:solidFill>
                  <a:schemeClr val="tx1"/>
                </a:solidFill>
              </a:rPr>
              <a:t>Буду ли Я, как родитель взаимодействовать с ДОУ?????????????</a:t>
            </a:r>
            <a:endParaRPr lang="ru-RU" sz="7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252</TotalTime>
  <Words>278</Words>
  <Application>Microsoft Office PowerPoint</Application>
  <PresentationFormat>Экран (4:3)</PresentationFormat>
  <Paragraphs>27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Родительское собрание «Взаимодействие ДОУ с родителями».  </vt:lpstr>
      <vt:lpstr>Слайд 2</vt:lpstr>
      <vt:lpstr>Слайд 3</vt:lpstr>
      <vt:lpstr>Слайд 4</vt:lpstr>
      <vt:lpstr> Совместные усилия педагога и родителей направлены на то, что:  -обе заинтересованные стороны занимаются изучением малыша; - раскрывают и развивают в нём лучшие качества и свойства.  Взаимная работа родителей и педагогов на благо ребёнка может быть результативной только в том случае, если они объединятся. </vt:lpstr>
      <vt:lpstr>   </vt:lpstr>
      <vt:lpstr>Слайд 7</vt:lpstr>
      <vt:lpstr>«Дети –это счастье, созданное нашим трудом. Занятия, встречи с детьми, конечно, требуют душевных сил, времени, труда. Но ведь и мы счастливы тогда, когда счастливы наши дети, когда их глаза наполнены радостью»  В.А. Сухомлинский</vt:lpstr>
      <vt:lpstr>         ВЫВОД: Буду ли Я, как родитель взаимодействовать с ДОУ?????????????</vt:lpstr>
      <vt:lpstr>СПАСИБО ЗА ВНИМАНИЕ!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таня</dc:creator>
  <cp:lastModifiedBy>таня</cp:lastModifiedBy>
  <cp:revision>26</cp:revision>
  <dcterms:created xsi:type="dcterms:W3CDTF">2014-01-27T13:56:05Z</dcterms:created>
  <dcterms:modified xsi:type="dcterms:W3CDTF">2014-02-10T06:07:32Z</dcterms:modified>
</cp:coreProperties>
</file>